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409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9080BE-7D65-4EA9-BE08-019AD96056C1}" type="datetime1">
              <a:rPr lang="pl-PL" smtClean="0"/>
              <a:t>28.07.2026</a:t>
            </a:fld>
            <a:endParaRPr lang="pl-PL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834459-7356-44BF-850D-8B30C4FB3B6B}" type="slidenum">
              <a:rPr lang="pl-PL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C45235-789D-49E8-AFBA-FBF4916E3F92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3C37BE-C303-496D-B5CD-85F2937540FC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pl-PL" b="1" i="1">
                <a:latin typeface="Arial" pitchFamily="34" charset="0"/>
                <a:cs typeface="Arial" pitchFamily="34" charset="0"/>
              </a:rPr>
              <a:t>UWAGA:</a:t>
            </a:r>
          </a:p>
          <a:p>
            <a:pPr rtl="0"/>
            <a:r>
              <a:rPr lang="pl-PL" i="1">
                <a:latin typeface="Arial" pitchFamily="34" charset="0"/>
                <a:cs typeface="Arial" pitchFamily="34" charset="0"/>
              </a:rPr>
              <a:t>Aby zmienić obraz na tym slajdzie, zaznacz obraz i usuń go. Następnie kliknij ikonę Obrazy w symbolu zastępczym,aby wstawić swój własny obraz.</a:t>
            </a:r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A3C37BE-C303-496D-B5CD-85F2937540F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7" name="Prostokąt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2DE0CD09-7408-4867-A40F-1834223AEEC8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0FF54DE5-C571-48E8-A5BC-B369434E2F4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51F9F6-9A03-4829-A9E1-FBB86ADC6FDF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A1533-E1AA-4554-81EE-472A305971EB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CC7027-F32B-4D9C-B444-A4A41F536019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  <p:grpSp>
        <p:nvGrpSpPr>
          <p:cNvPr id="7" name="Grupa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Łącznik prosty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4FE7A8-A11D-4CDF-A1CE-D509EEDB1C46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ajd tytułowy z obraz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11" name="Obraz — symbol zastępczy 10" descr="Pusty symbol zastępczy pozwalający dodać obraz. Kliknij symbol zastępczy i wybierz obraz, który chcesz dodać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grpSp>
        <p:nvGrpSpPr>
          <p:cNvPr id="14" name="Grupa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Łącznik prosty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upa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Łącznik prosty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Prostokąt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upa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Łącznik prosty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Łącznik prosty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Prostokąt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noProof="0"/>
            </a:p>
          </p:txBody>
        </p:sp>
        <p:grpSp>
          <p:nvGrpSpPr>
            <p:cNvPr id="11" name="Grupa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Łącznik prosty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Łącznik prosty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F8352-3280-4564-AC9E-C5BC95B410A7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952CA-7936-4B98-819F-FCCEEBDCE3D9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82A4E9-47ED-447F-9784-B237819C3BEE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1CBFDF-3BF2-4C41-B4E5-DDE17A286D0B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0EF986-9466-4270-A842-FD277835E901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29B401-F57C-4C3C-A2AA-700CD7517D6D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l-PL" noProof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  <a:p>
            <a:pPr lvl="5" rtl="0"/>
            <a:r>
              <a:rPr lang="pl-PL" noProof="0"/>
              <a:t>Szósty poziom</a:t>
            </a:r>
          </a:p>
          <a:p>
            <a:pPr lvl="6" rtl="0"/>
            <a:r>
              <a:rPr lang="pl-PL" noProof="0"/>
              <a:t>Siódmy poziom</a:t>
            </a:r>
          </a:p>
          <a:p>
            <a:pPr lvl="7" rtl="0"/>
            <a:r>
              <a:rPr lang="pl-PL" noProof="0"/>
              <a:t>Ósmy poziom</a:t>
            </a:r>
          </a:p>
          <a:p>
            <a:pPr lvl="8" rtl="0"/>
            <a:r>
              <a:rPr lang="pl-PL" noProof="0"/>
              <a:t>Dziewiąty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fld id="{4083045D-3792-4953-B84C-532583B3C476}" type="datetime1">
              <a:rPr lang="pl-PL" noProof="0" smtClean="0"/>
              <a:t>28.07.2026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fld id="{0FF54DE5-C571-48E8-A5BC-B369434E2F44}" type="slidenum">
              <a:rPr lang="pl-PL" noProof="0" smtClean="0"/>
              <a:pPr/>
              <a:t>‹#›</a:t>
            </a:fld>
            <a:endParaRPr lang="pl-PL" noProof="0"/>
          </a:p>
        </p:txBody>
      </p:sp>
      <p:grpSp>
        <p:nvGrpSpPr>
          <p:cNvPr id="15" name="Grupa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Łącznik prosty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/>
          <a:lstStyle/>
          <a:p>
            <a:pPr rtl="0"/>
            <a:r>
              <a:rPr lang="pl-PL" noProof="1"/>
              <a:t>Spory moralne w etyce ekologicznej </a:t>
            </a: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341194" y="4446490"/>
            <a:ext cx="6511404" cy="1072770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pl-PL" noProof="1"/>
              <a:t>Dr Agnieszka Thier </a:t>
            </a:r>
          </a:p>
          <a:p>
            <a:pPr rtl="0"/>
            <a:endParaRPr lang="pl-PL" noProof="1"/>
          </a:p>
          <a:p>
            <a:pPr rtl="0"/>
            <a:r>
              <a:rPr lang="pl-PL" noProof="1"/>
              <a:t>Projekt dofinansowany ze środków budżetu państwa, przyznanych przez Ministra Nauki w ramach Programu Społeczna odpowiedzialność nauki II</a:t>
            </a:r>
          </a:p>
          <a:p>
            <a:pPr rtl="0"/>
            <a:r>
              <a:rPr lang="pl-PL" noProof="1"/>
              <a:t>Numer umowy: POPUL/SN/0231/2024/021</a:t>
            </a:r>
          </a:p>
        </p:txBody>
      </p:sp>
      <p:pic>
        <p:nvPicPr>
          <p:cNvPr id="4" name="Obraz — symbol zastępczy 3" descr="Otwarta książka na stole, rozmyte półki z książkami w tle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A0D3841-2D45-8653-4359-036EC53BD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" y="1121598"/>
            <a:ext cx="1498463" cy="149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772A00-84ED-8AAC-AE6C-55ABE89B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antropocentryzm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B021CA-038A-AE22-8E41-AB18048F8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/>
              <a:t>Przykładem etyki ekologicznej o orientacji antropocentrycznej jest np. koncepcja J. Passmora. Współcześnie w różnych podejściach teoretycznych do etyki ekologicznej kładzie się nacisk na przezwyciężenie antropocentryzmu. Coraz częściej mówi się o tzw. słabym antropocentryzmie, który przypisuje przyrodzie różnie rozumiany status aksjologiczny.  </a:t>
            </a:r>
          </a:p>
          <a:p>
            <a:r>
              <a:rPr lang="pl-PL" sz="2400" dirty="0"/>
              <a:t>Antropocentrycznie zorientowane są także różne formy chrześcijańskiej etyki ekologicznej. Obecnie dominujący jest przeważnie antropocentryzm umiarkowany. Umiarkowany antropocentryzm występuje też w nauczaniu dotyczącym ekologii u ostatnich papieży Jana Pawła II, i jeszcze bardziej u Franciszka, który zagadnieniom ekologicznym poświęca sporo miejsca w swoim nauczaniu.</a:t>
            </a:r>
          </a:p>
        </p:txBody>
      </p:sp>
    </p:spTree>
    <p:extLst>
      <p:ext uri="{BB962C8B-B14F-4D97-AF65-F5344CB8AC3E}">
        <p14:creationId xmlns:p14="http://schemas.microsoft.com/office/powerpoint/2010/main" val="16653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BD0964-F986-4499-0DF4-94A0F76C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biocentryzm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E2C257-7979-5A09-FED6-87820548D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Przeciwstawnym do antropocentryzmu jest tzw. biocentryzm. Paul Tylor jest uważany za jego prekursora. Zdaniem polskiej badaczki Z. Piątek biocentryzm polega na uznawaniu następujących tez: 1.,,Nie tylko człowiek, ale także pozaludzkie istoty żywe mają wartość wewnętrzną”. (Piątek, 1998, s 11) 2.,,Nie tylko człowiek, ale także pozaludzkie istoty żywe realizują właściwe im wartości witalne i wiedzą, jak mają żyć zgodnie z własną naturą”. (tamże) 3.,,Każda istota żywa jest miarą tych aspektów środowiska, z którymi współdziała po to, aby żyć”.(Piątek, 1998, s. 12). 4.,,Biosfera nie powinna być eksploatowana i zarządzana wyłącznie z punktu widzenia interesów człowieka”. (tamże). </a:t>
            </a:r>
          </a:p>
        </p:txBody>
      </p:sp>
    </p:spTree>
    <p:extLst>
      <p:ext uri="{BB962C8B-B14F-4D97-AF65-F5344CB8AC3E}">
        <p14:creationId xmlns:p14="http://schemas.microsoft.com/office/powerpoint/2010/main" val="149441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F59C1-2733-63C3-D749-32CDC8B2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patocentryzm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8AC0D-E689-4291-CD69-AB7F6DE00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/>
              <a:t>Inny typem etyki ekologicznej przypisującym wszystkim zdolnym do cierpienia istotom biologicznym autonomiczną wartość, jest patocentryzm. </a:t>
            </a:r>
          </a:p>
          <a:p>
            <a:r>
              <a:rPr lang="pl-PL" sz="2400" dirty="0"/>
              <a:t>Jego zwolennicy przyznają moralny status zwierzętom wyższym, jednakże nie przyznaje go już zwierzętom niższym, światu roślin oraz materii nieożywionej. Stanowiska </a:t>
            </a:r>
            <a:r>
              <a:rPr lang="pl-PL" sz="2400" dirty="0" err="1"/>
              <a:t>patocentryczne</a:t>
            </a:r>
            <a:r>
              <a:rPr lang="pl-PL" sz="2400" dirty="0"/>
              <a:t>, jak np. metafizyka Schopenhauera, łączą patocentryzm z egoizmem oraz tradycja etycznego utylitaryzmu, miały historycznie decydujące znaczenie dla idei ochrony zwierząt i jej prawnej kodyfikacji. </a:t>
            </a:r>
          </a:p>
          <a:p>
            <a:r>
              <a:rPr lang="pl-PL" sz="2400" dirty="0"/>
              <a:t>Patocentryzm wiąże się tez z </a:t>
            </a:r>
            <a:r>
              <a:rPr lang="pl-PL" sz="2400" dirty="0" err="1"/>
              <a:t>biocentryzmem</a:t>
            </a:r>
            <a:r>
              <a:rPr lang="pl-PL" sz="2400" dirty="0"/>
              <a:t> jak jest to w przypadku etyki czci dla życia. (zob. Birnbacher, 1993).</a:t>
            </a:r>
          </a:p>
        </p:txBody>
      </p:sp>
    </p:spTree>
    <p:extLst>
      <p:ext uri="{BB962C8B-B14F-4D97-AF65-F5344CB8AC3E}">
        <p14:creationId xmlns:p14="http://schemas.microsoft.com/office/powerpoint/2010/main" val="352820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1FC0A1-8B9A-71AB-E23F-C5719F557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etyka ziemi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9CBE08-C380-5541-E172-571CFC0B1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W ramach etyki ekologicznej można wyróżnić Etykę Ziemi. </a:t>
            </a:r>
          </a:p>
          <a:p>
            <a:r>
              <a:rPr lang="pl-PL" dirty="0"/>
              <a:t>To jeden z pierwszych nurtów teoretycznych, które ukształtowały etykę ekologiczną, na wczesnych etapach jej rozwoju. Aldo Leopold – amerykański badacz, przyrodnik i ekolog uznawany jest za twórcę tego podejścia. </a:t>
            </a:r>
          </a:p>
          <a:p>
            <a:r>
              <a:rPr lang="pl-PL" dirty="0"/>
              <a:t>Obok niego wskazuje się na J. Baird Callicott, który rozwijał i kontynuował to podejście. Autor ten przyczynił się do wypracowania tzw. paradygmatu ekocentrycznego. Przywołani badacze opowiadali się za podejściem holistycznym. Zgodnie z holizmem status aksjologiczny posiada cała biosfera i wszystkie znajdujące się w niej ekosystemy. </a:t>
            </a:r>
          </a:p>
          <a:p>
            <a:r>
              <a:rPr lang="pl-PL" dirty="0"/>
              <a:t>W ten sposób tworzy się jedna wielka wspólnota życia. Niektórzy teoretycy uważają, że Leopold stworzył coś w rodzaju etyki wspólnoty obejmującej wszystkie przejawy życia. </a:t>
            </a:r>
          </a:p>
          <a:p>
            <a:r>
              <a:rPr lang="pl-PL" dirty="0"/>
              <a:t>W podejściu holistycznym wszystko co istnieje ma bowiem określone znaczenie dla całości. Nic tak naprawdę nie ma wyróżnionego statusu moralnego. „Leopold rozciągnął etykę na wszystkie elementy środowiska, ożywione i nieożywione. </a:t>
            </a:r>
          </a:p>
        </p:txBody>
      </p:sp>
    </p:spTree>
    <p:extLst>
      <p:ext uri="{BB962C8B-B14F-4D97-AF65-F5344CB8AC3E}">
        <p14:creationId xmlns:p14="http://schemas.microsoft.com/office/powerpoint/2010/main" val="221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844691-E133-502B-CD20-B25097BF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ekologia głęboka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5867B-D70A-EA32-6884-DEB144ABB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400" dirty="0"/>
              <a:t>Innym nurtem rozwijanym w etyce ekologicznej od lat 80 – tych jest tzw. ekologia głęboka. Teoretyczne podwaliny pod ekologię głęboką dał filozof </a:t>
            </a:r>
            <a:r>
              <a:rPr lang="pl-PL" sz="2400" dirty="0" err="1"/>
              <a:t>Arne</a:t>
            </a:r>
            <a:r>
              <a:rPr lang="pl-PL" sz="2400" dirty="0"/>
              <a:t> </a:t>
            </a:r>
            <a:r>
              <a:rPr lang="pl-PL" sz="2400" dirty="0" err="1"/>
              <a:t>Naess</a:t>
            </a:r>
            <a:r>
              <a:rPr lang="pl-PL" sz="2400" dirty="0"/>
              <a:t>. Autor ten przeciwstawia sobie dwie wizje ekologii: płytką i głęboką. </a:t>
            </a:r>
          </a:p>
          <a:p>
            <a:r>
              <a:rPr lang="pl-PL" sz="2400" dirty="0"/>
              <a:t>Ekologia płytka wyrasta z antropocentryzmu i nie bierze pod uwagę całości ekosystemów, natomiast ekologia głęboka bierze pod uwagę różnorodne formy życia. W ramach ekologii głębokiej dąży się do stworzenia ekologicznej cywilizacji opartej na szacunku dla każdej formy życia. </a:t>
            </a:r>
            <a:r>
              <a:rPr lang="pl-PL" sz="2400" dirty="0" err="1"/>
              <a:t>Naess</a:t>
            </a:r>
            <a:r>
              <a:rPr lang="pl-PL" sz="2400" dirty="0"/>
              <a:t> inspirował się panteistyczną metafizyką nowożytnego filozofa </a:t>
            </a:r>
            <a:r>
              <a:rPr lang="pl-PL" sz="2400" dirty="0" err="1"/>
              <a:t>Barucha</a:t>
            </a:r>
            <a:r>
              <a:rPr lang="pl-PL" sz="2400" dirty="0"/>
              <a:t> Spinozy. </a:t>
            </a:r>
          </a:p>
          <a:p>
            <a:r>
              <a:rPr lang="pl-PL" sz="2400" dirty="0"/>
              <a:t>Ekologia głęboka jest powiązana z ekologicznym egalitaryzmem. Ludzie nie są uprzywilejowaną formą życia – jak to było w antropocentryzmie. Antropocentryzm doprowadził bowiem do kryzysu ekologicznego, który obecnie przejawia się np. w formie kryzysu klimatycznego. </a:t>
            </a:r>
          </a:p>
        </p:txBody>
      </p:sp>
    </p:spTree>
    <p:extLst>
      <p:ext uri="{BB962C8B-B14F-4D97-AF65-F5344CB8AC3E}">
        <p14:creationId xmlns:p14="http://schemas.microsoft.com/office/powerpoint/2010/main" val="27022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2F6A12-4396-6D21-DAB7-97AF69B1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etyka zwierząt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29D086-BD45-E1BE-8EE3-25342ADF2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00531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ramach ekologii dyskutuje się także problemy związane z etyką zwierząt. Etyka zwierząt rozwijała się w radykalnej opozycji do wypracowanej w nowożytności, zwłaszcza przez Kartezjusza, wizji instrumentalnego i mechanistycznego traktowania zwierza. </a:t>
            </a:r>
          </a:p>
          <a:p>
            <a:r>
              <a:rPr lang="pl-PL" dirty="0"/>
              <a:t>Prace takich autorów, jak: R. Harrisom, B. </a:t>
            </a:r>
            <a:r>
              <a:rPr lang="pl-PL" dirty="0" err="1"/>
              <a:t>Brophy</a:t>
            </a:r>
            <a:r>
              <a:rPr lang="pl-PL" dirty="0"/>
              <a:t>, R.D. </a:t>
            </a:r>
            <a:r>
              <a:rPr lang="pl-PL" dirty="0" err="1"/>
              <a:t>Ryder</a:t>
            </a:r>
            <a:r>
              <a:rPr lang="pl-PL" dirty="0"/>
              <a:t>, J. Harris, S. </a:t>
            </a:r>
            <a:r>
              <a:rPr lang="pl-PL" dirty="0" err="1"/>
              <a:t>Godlovitch</a:t>
            </a:r>
            <a:r>
              <a:rPr lang="pl-PL" dirty="0"/>
              <a:t>, R. </a:t>
            </a:r>
            <a:r>
              <a:rPr lang="pl-PL" dirty="0" err="1"/>
              <a:t>Godlovitch</a:t>
            </a:r>
            <a:r>
              <a:rPr lang="pl-PL" dirty="0"/>
              <a:t>, miały bardzo ważny wpływ na zmianę paradygmatu myślenia. Kluczową rolę odegrały poglądy P. Singera, który rozwijał ekologiczną etykę zwierząt. </a:t>
            </a:r>
          </a:p>
          <a:p>
            <a:r>
              <a:rPr lang="pl-PL" dirty="0"/>
              <a:t>Według P. Singera, obowiązkiem każdego człowieka powinno być stosowanie „zasady równego poszanowania interesów” (the </a:t>
            </a:r>
            <a:r>
              <a:rPr lang="pl-PL" dirty="0" err="1"/>
              <a:t>principle</a:t>
            </a:r>
            <a:r>
              <a:rPr lang="pl-PL" dirty="0"/>
              <a:t> of </a:t>
            </a:r>
            <a:r>
              <a:rPr lang="pl-PL" dirty="0" err="1"/>
              <a:t>equal</a:t>
            </a:r>
            <a:r>
              <a:rPr lang="pl-PL" dirty="0"/>
              <a:t> </a:t>
            </a:r>
            <a:r>
              <a:rPr lang="pl-PL" dirty="0" err="1"/>
              <a:t>consideration</a:t>
            </a:r>
            <a:r>
              <a:rPr lang="pl-PL" dirty="0"/>
              <a:t> of </a:t>
            </a:r>
            <a:r>
              <a:rPr lang="pl-PL" dirty="0" err="1"/>
              <a:t>interests</a:t>
            </a:r>
            <a:r>
              <a:rPr lang="pl-PL" dirty="0"/>
              <a:t>) wszystkich istot zdolnych do odczuwania cierpienia. Zwierzęta są zdolne do takiego odczuwania, gdyż wyposażone są w układ nerwowy, który umożliwia im różnorodne formy odczuwania. </a:t>
            </a:r>
          </a:p>
          <a:p>
            <a:r>
              <a:rPr lang="pl-PL" dirty="0"/>
              <a:t>Singer uważa, że w naszych decyzjach moralnych należy uwzględnić interesy zwierząt. Z etycznego punktu widzenia równym interesom rozmaitych istot, niezależnie jaki gatunek reprezentują, należny jest równy szacunek.</a:t>
            </a:r>
          </a:p>
        </p:txBody>
      </p:sp>
    </p:spTree>
    <p:extLst>
      <p:ext uri="{BB962C8B-B14F-4D97-AF65-F5344CB8AC3E}">
        <p14:creationId xmlns:p14="http://schemas.microsoft.com/office/powerpoint/2010/main" val="6672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9AF08-3697-3787-7A4B-B0B5B691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ekofeminizm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CC4059-1288-63E3-C216-4A057ECF3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ramach etyki ekologicznej już od lat 70 tych rozwijany jest ekofeminizm.  Ekofeminizm wyrasta z połączenia idei filozofii feministycznej i zaangażowaniem na rzecz ochrony środowiska naturalnego. </a:t>
            </a:r>
          </a:p>
          <a:p>
            <a:r>
              <a:rPr lang="pl-PL" dirty="0"/>
              <a:t>Początki </a:t>
            </a:r>
            <a:r>
              <a:rPr lang="pl-PL" dirty="0" err="1"/>
              <a:t>ekofeminizmu</a:t>
            </a:r>
            <a:r>
              <a:rPr lang="pl-PL" dirty="0"/>
              <a:t> sięgają okresu walki o prawa kobiet.  Termin  ekofeminizm  użyła  feministka </a:t>
            </a:r>
            <a:r>
              <a:rPr lang="pl-PL" dirty="0" err="1"/>
              <a:t>Françoise</a:t>
            </a:r>
            <a:r>
              <a:rPr lang="pl-PL" dirty="0"/>
              <a:t> d’Eaubonne’s, która w 1974r. w pracy </a:t>
            </a:r>
            <a:r>
              <a:rPr lang="pl-PL" dirty="0" err="1"/>
              <a:t>Feminism</a:t>
            </a:r>
            <a:r>
              <a:rPr lang="pl-PL" dirty="0"/>
              <a:t> or Death. Do rozwoju </a:t>
            </a:r>
            <a:r>
              <a:rPr lang="pl-PL" dirty="0" err="1"/>
              <a:t>ekofeminizmu</a:t>
            </a:r>
            <a:r>
              <a:rPr lang="pl-PL" dirty="0"/>
              <a:t> przyczyniły się prace: Prace Susan </a:t>
            </a:r>
          </a:p>
          <a:p>
            <a:r>
              <a:rPr lang="pl-PL" dirty="0"/>
              <a:t>Griffin, Kobiety i natura, </a:t>
            </a:r>
            <a:r>
              <a:rPr lang="pl-PL" dirty="0" err="1"/>
              <a:t>Carolyn</a:t>
            </a:r>
            <a:r>
              <a:rPr lang="pl-PL" dirty="0"/>
              <a:t> Merchant, Śmierć natury i Mary </a:t>
            </a:r>
            <a:r>
              <a:rPr lang="pl-PL" dirty="0" err="1"/>
              <a:t>Daly</a:t>
            </a:r>
            <a:r>
              <a:rPr lang="pl-PL" dirty="0"/>
              <a:t>, </a:t>
            </a:r>
            <a:r>
              <a:rPr lang="pl-PL" dirty="0" err="1"/>
              <a:t>Gyn</a:t>
            </a:r>
            <a:r>
              <a:rPr lang="pl-PL" dirty="0"/>
              <a:t>/</a:t>
            </a:r>
            <a:r>
              <a:rPr lang="pl-PL" dirty="0" err="1"/>
              <a:t>Ecology</a:t>
            </a:r>
            <a:r>
              <a:rPr lang="pl-PL" dirty="0"/>
              <a:t>. </a:t>
            </a:r>
          </a:p>
          <a:p>
            <a:r>
              <a:rPr lang="pl-PL" dirty="0"/>
              <a:t>Teoretyk feminizmu </a:t>
            </a:r>
            <a:r>
              <a:rPr lang="pl-PL" dirty="0" err="1"/>
              <a:t>Plumwood</a:t>
            </a:r>
            <a:r>
              <a:rPr lang="pl-PL" dirty="0"/>
              <a:t> „proponuje, aby etyka ekologiczna korzystała z narzędzi, których dostarcza myśl feministyczna. </a:t>
            </a:r>
          </a:p>
          <a:p>
            <a:r>
              <a:rPr lang="pl-PL" dirty="0"/>
              <a:t>Ekologia feministyczna zauważa podobieństwo pomiędzy sytuacją kobiet i zdominowanego przez człowieka świata natury, a co za tym idzie, konieczność włączenia natury, obok płci, rasy i klasy, w poczet kategorii wyrażających struktury opresji” (Andrzejewska, 2018, s.  128). </a:t>
            </a:r>
          </a:p>
        </p:txBody>
      </p:sp>
    </p:spTree>
    <p:extLst>
      <p:ext uri="{BB962C8B-B14F-4D97-AF65-F5344CB8AC3E}">
        <p14:creationId xmlns:p14="http://schemas.microsoft.com/office/powerpoint/2010/main" val="4362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B5371-2C73-D399-C8EF-91479FD3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posthumanizm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FF0874-B337-4BC1-99CA-FDB137B07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Etyka ekologiczna rozwijana jest także w ramach posthumanizmu. Autorem, który posłużył się określeniem „posthumanizm” był </a:t>
            </a:r>
            <a:r>
              <a:rPr lang="pl-PL" dirty="0" err="1"/>
              <a:t>Ihab</a:t>
            </a:r>
            <a:r>
              <a:rPr lang="pl-PL" dirty="0"/>
              <a:t> Hassan. </a:t>
            </a:r>
          </a:p>
          <a:p>
            <a:r>
              <a:rPr lang="pl-PL" dirty="0"/>
              <a:t>Posthumanizm jest rewizją tradycyjnego humanizmu opartego na antropocentrycznych założeniach dotyczących wyróżnionej pozycji człowieka w świece przyrody i kultury. </a:t>
            </a:r>
          </a:p>
          <a:p>
            <a:r>
              <a:rPr lang="pl-PL" dirty="0"/>
              <a:t>Posthumanizm jest ruchem o charakterze filozoficzno – kulturowym, którego podstawowym zadaniem jest decentralizacja klasycznego obrazu człowieka. </a:t>
            </a:r>
          </a:p>
          <a:p>
            <a:r>
              <a:rPr lang="pl-PL" dirty="0" err="1"/>
              <a:t>Posthumanistów</a:t>
            </a:r>
            <a:r>
              <a:rPr lang="pl-PL" dirty="0"/>
              <a:t> interesuje stosunek człowieka do tego co nie – ludzkiego, nie tylko zatem jak ujmowano to klasycznie do zwierząt, ale też do maszyn cyborgów, czy innych artefaktów technicznych. </a:t>
            </a:r>
          </a:p>
          <a:p>
            <a:r>
              <a:rPr lang="pl-PL" dirty="0"/>
              <a:t>Generalnie w posthumaniźmie człowiek nie posiada wyróżnionej pozycji ontycznej i moralnej. Niektórzy </a:t>
            </a:r>
            <a:r>
              <a:rPr lang="pl-PL" dirty="0" err="1"/>
              <a:t>posthumaniści</a:t>
            </a:r>
            <a:r>
              <a:rPr lang="pl-PL" dirty="0"/>
              <a:t> postulują koniec tradycyjnej wizji człowieka. Myślenie </a:t>
            </a:r>
            <a:r>
              <a:rPr lang="pl-PL" dirty="0" err="1"/>
              <a:t>posthumanistyczne</a:t>
            </a:r>
            <a:r>
              <a:rPr lang="pl-PL" dirty="0"/>
              <a:t> cechuje odrzucenie wszelkich dualnych kategorii typ np. człowiek – natura, natura – kultura. </a:t>
            </a:r>
          </a:p>
        </p:txBody>
      </p:sp>
    </p:spTree>
    <p:extLst>
      <p:ext uri="{BB962C8B-B14F-4D97-AF65-F5344CB8AC3E}">
        <p14:creationId xmlns:p14="http://schemas.microsoft.com/office/powerpoint/2010/main" val="269485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A8CCA0-FDCD-B9EA-BED2-C07C21FA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bioetyka zasiedlania kosmosu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1B19A9-6B04-5614-E932-F309EB758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Od lat 80 tych dyskutuje się też zagadnienia ekologiczne w związku z podróżami kosmicznymi i tzw. zasiedlaniem kosmosu. Postępujący kryzys klimatyczny prowokuje do stawiania pytań o przyszłość człowieka. Jeśli na zmieni nie będzie kiedyś warunków do spokojnej egzystencji być może znajdą się one miejsce w przestrzeni kosmicznej. </a:t>
            </a:r>
          </a:p>
          <a:p>
            <a:r>
              <a:rPr lang="pl-PL" dirty="0"/>
              <a:t>W związku z tym sporo dyktuje się o kolonizacji Marsa. Zagadnienia te dyskutowane są w ramach tzw., bioetyki spekulatywnej, gdzie rozważa się możliwe scenariusze kolonizacji kosmosu. Problematyka ta jest bardzo złożona i angażuje interdyscyplinarną współpracę wielu nauk. Etyka ekologiczna zasiedlania kosmosu podejmuje także wątki związane z transhumansityczny ulepszaniem człowieka. </a:t>
            </a:r>
          </a:p>
          <a:p>
            <a:r>
              <a:rPr lang="pl-PL" dirty="0"/>
              <a:t>Chodzi o to aby zasiedlający kosmos człowiek mógł przetrwać np. w warunkach promieniowania kosmicznego. Trzeba zatem go ulepszyć zgodnie z ideą wolności morfologicznej.  W związku z tymi zagadnieniami pojawiają się różne podejścia teoretyczne, coraz bardziej modne stają się podejścia hybrydowe łączące deontologie z różnymi wersjami konsekwencjalizmu. ( zob. </a:t>
            </a:r>
            <a:r>
              <a:rPr lang="pl-PL" dirty="0" err="1"/>
              <a:t>Szocik</a:t>
            </a:r>
            <a:r>
              <a:rPr lang="pl-PL" dirty="0"/>
              <a:t> 2023).</a:t>
            </a:r>
          </a:p>
        </p:txBody>
      </p:sp>
    </p:spTree>
    <p:extLst>
      <p:ext uri="{BB962C8B-B14F-4D97-AF65-F5344CB8AC3E}">
        <p14:creationId xmlns:p14="http://schemas.microsoft.com/office/powerpoint/2010/main" val="19119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135375-5629-5BCD-9F50-47D6F0D37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perspektywa chrześcijańska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06F60-B79B-8A2D-88F5-09C5313FA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Etyka ekologiczna występuje też w myśli papieża Franciszka. W encyklice Laudato Si Papież przedstawia program chrześcijańskiej ekologii opartej na zasadach chrześcijańskiej antropologii i etyki. </a:t>
            </a:r>
          </a:p>
          <a:p>
            <a:r>
              <a:rPr lang="pl-PL" dirty="0"/>
              <a:t>Krytykuje radyklany antropocentryzm i proponuje budowanie partnerskich relacji miedzy człowiekiem a światem przyrody. Przyroda jest dziełem stwórcy, a zadaniem człowieka jest troska i pielęgnacja naturalnych ekosystemów a nie ich instrumentalne traktowanie w imię wymiernych kalkulacji utylitarnych. </a:t>
            </a:r>
          </a:p>
          <a:p>
            <a:r>
              <a:rPr lang="pl-PL" dirty="0"/>
              <a:t>„Troska o ekosystemy wymaga spojrzenia wykraczającego poza to, co doraźne, ponieważ jeśli dąży się jedynie do szybkiego i łatwego zysku finansowego, nikogo tak naprawdę nie obchodzi ich zachowanie. Jednak koszty szkód spowodowanych przez egoistyczne zaniedbania są znacznie wyższe niż możliwe do uzyskania korzyści ekonomiczne. W przypadku straty lub poważnych uszkodzeń niektórych gatunków mówimy o wartościach, które znacznie przekraczają wszelkie obliczenia. Dlatego możemy być milczącymi świadkami poważnych niesprawiedliwości, kiedy usiłuje się uzyskać pokaźne korzyści, każąc płacić pozostałej ludzkości, obecnej i przyszłej, ogromne koszty degradacji środowiska”. (Encyklika Laudato Si - Pkt. 36). </a:t>
            </a:r>
          </a:p>
        </p:txBody>
      </p:sp>
    </p:spTree>
    <p:extLst>
      <p:ext uri="{BB962C8B-B14F-4D97-AF65-F5344CB8AC3E}">
        <p14:creationId xmlns:p14="http://schemas.microsoft.com/office/powerpoint/2010/main" val="251824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B3DC13-B90B-6757-5243-4BA1675DE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61958F-9522-9251-DAC9-6BCF4A01B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Etyka ekologiczna należy do obszaru nauk humanistycznych. W nazwie mamy dwa wieloznaczne wyrażenia: etyka i ekologiczna. </a:t>
            </a:r>
          </a:p>
          <a:p>
            <a:r>
              <a:rPr lang="pl-PL" sz="2800" dirty="0"/>
              <a:t>Przez etykę będę rozumiała dyscyplinę normatywną, która zajmuje się oceną moralną ludzkiego postępowania, a przez ekologię dział nauk empirycznych, który zajmuje się ekosystemami. </a:t>
            </a:r>
          </a:p>
          <a:p>
            <a:r>
              <a:rPr lang="pl-PL" sz="2800" dirty="0"/>
              <a:t>Zakładam, że etyka ekologiczna powinna współpracować z naukami przyrodniczymi jeśli ma dokonywać trafnej oceny moralnej różnych typów działań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24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C36997-F2A6-3550-AA6D-86971A46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a </a:t>
            </a:r>
            <a:r>
              <a:rPr lang="pl-PL" dirty="0" err="1"/>
              <a:t>ekologizm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3AA544-33C5-1BD9-D423-765CE71DF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Szereg kontrowersji wzbudza dziś problem tzw. ekologizmu. Ekologizm nie jest typem etyki ekologicznej. Jest on bardziej ruchem polityczno – światopoglądowo ideologicznym, bazującym na założeniach naturalizmu i redukcjonizmu. </a:t>
            </a:r>
          </a:p>
          <a:p>
            <a:r>
              <a:rPr lang="pl-PL" dirty="0"/>
              <a:t>Jego zwolennicy nawiązują do idei zrównoważonego rozwoju, głoszą prymat praw człowieka oraz postulują potrzebę tworzenia demokratycznego społeczeństwa obywatelskiego uwzgledniającego różne formy bioróżnorodności biologicznej i kulturowej. </a:t>
            </a:r>
          </a:p>
          <a:p>
            <a:r>
              <a:rPr lang="pl-PL" dirty="0"/>
              <a:t>Filozoficznym założeniem ekologizmu jest odejście od antropocentryzmu na rzecz ekocentryzmu. Zwolennicy chrześcijańskiej etyki ekologicznej widzą w ekologizmie zagrożenie redukcji człowieka do innych bytów przyrodniczych; </a:t>
            </a:r>
            <a:r>
              <a:rPr lang="pl-PL" dirty="0" err="1"/>
              <a:t>tj</a:t>
            </a:r>
            <a:r>
              <a:rPr lang="pl-PL" dirty="0"/>
              <a:t> dewaluację jego statusu moralnego na rzecz tzw. bytów nie-ludzkich. </a:t>
            </a:r>
          </a:p>
          <a:p>
            <a:r>
              <a:rPr lang="pl-PL" dirty="0"/>
              <a:t>Ekologizm jest formą ideologii, która pod płaszczykiem różnych wzniosłych idei może realizować bardzo różne interesy ekologiczne, które nie do końca mają na uwadze obiektywne dobro człowieka.</a:t>
            </a:r>
          </a:p>
        </p:txBody>
      </p:sp>
    </p:spTree>
    <p:extLst>
      <p:ext uri="{BB962C8B-B14F-4D97-AF65-F5344CB8AC3E}">
        <p14:creationId xmlns:p14="http://schemas.microsoft.com/office/powerpoint/2010/main" val="304452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B4FA1D-CA5B-B843-2A31-19AB3F88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a problem antynatalizmu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80257D-46B9-4348-5EEB-5809D4093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Do aktualnych kontrowersji w etyce ekologicznej można zaliczyć antynatalizm, który wyrasta z założeń teoretycznych ekologii głębokiej. </a:t>
            </a:r>
          </a:p>
          <a:p>
            <a:r>
              <a:rPr lang="pl-PL" dirty="0"/>
              <a:t>Niektórzy poglądów antynatalistycznych doszukują się już w pesymistycznej metafizyce Schopenhauera. Za pierwszego poważnego teoretyka antynatalizmu uważa się norweskiego filozofa Petera Wessela Zapffego. </a:t>
            </a:r>
          </a:p>
          <a:p>
            <a:r>
              <a:rPr lang="pl-PL" dirty="0"/>
              <a:t>Natomiast do głównych teoretyków antynatalizmu zalicza się:  David Benatar i Théophile de Giraud. Dla antynatalistów problemem stanowi gatunek ludzki, który ich przekonaniu jest poważnym zagrożenie dla trwania naturalnych ekosystemów. Swoją działalnością ludzie przyczynili się do kryzysu ekologicznego. </a:t>
            </a:r>
          </a:p>
          <a:p>
            <a:r>
              <a:rPr lang="pl-PL" dirty="0"/>
              <a:t>Antynataliści poruszają problemy związane z demografią, wskazują, że nadmierny wzrost populacji homo sapiens przyczynia się do wyniszczenia naturalnych ekosystemów. </a:t>
            </a:r>
          </a:p>
          <a:p>
            <a:r>
              <a:rPr lang="pl-PL" dirty="0"/>
              <a:t>Twierdzą, że wzrost innych form życia obecnych w biosferze domaga się zahamowania rozrodczości homo sapiens. Antynataliści mają cele bardzo globalne, chcą ocalić planetę przed człowiekiem.</a:t>
            </a:r>
          </a:p>
        </p:txBody>
      </p:sp>
    </p:spTree>
    <p:extLst>
      <p:ext uri="{BB962C8B-B14F-4D97-AF65-F5344CB8AC3E}">
        <p14:creationId xmlns:p14="http://schemas.microsoft.com/office/powerpoint/2010/main" val="106923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C5D984-EC7B-902C-1B69-85457F4F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Perspektywy etyki ekologicznej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3A5D94-070C-CC2C-1559-4776BE105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Etyka ekologiczna wyrasta z zapotrzebowania na dyscyplinę, która odpowiada potrzebom współczesnego człowieka, którego istnienie jest coraz bardziej zagrożone przez pogłębiający się kryzys ekologiczny. </a:t>
            </a:r>
          </a:p>
          <a:p>
            <a:r>
              <a:rPr lang="pl-PL" dirty="0"/>
              <a:t>Uważam, że „[...] istnieje bezwzgledna powinność spełniania czynów mających na celu ochronę naturalnego środowiska człowieka jako wyraz afirmacji godności osobowej człowieka. I ujmując rzecz negatywnie: istnieje bezwzględna powinność niespełniania czynów będących zagrożeniem dla środowiska naturalnego człowieka” (Grzesica 1993, s. 88). </a:t>
            </a:r>
          </a:p>
          <a:p>
            <a:r>
              <a:rPr lang="pl-PL" dirty="0"/>
              <a:t>Idąc za Skolimowskim możemy sformułować imperatyw aby: „[...] postępować tak, aby ochronić i spotęgować życie ludzkie, które jest arką zawierającą w sobie najbardziej drogocenne osiągnięcia ewolucji”. (Skolimowski 1993,s. 149). </a:t>
            </a:r>
          </a:p>
          <a:p>
            <a:r>
              <a:rPr lang="pl-PL" dirty="0"/>
              <a:t>Inspirując się Kantem moglibyśmy powiedziecie, że ekosystemy jako określone całości oraz wszystkie byty, które je zasiedlają należałoby potraktować jako cele same w sobie. Ekosystemy jako całości posiadają określoną wartość, której nie należałoby mierzyć tylko w kategoriach instrumentalistycznej przydatności dla człowieka. </a:t>
            </a:r>
          </a:p>
        </p:txBody>
      </p:sp>
    </p:spTree>
    <p:extLst>
      <p:ext uri="{BB962C8B-B14F-4D97-AF65-F5344CB8AC3E}">
        <p14:creationId xmlns:p14="http://schemas.microsoft.com/office/powerpoint/2010/main" val="219406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48FB0C-2C4D-5151-87B2-4B5F0A59C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Waga edukacji ekologicznej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612A1F-D60C-888C-86B3-42B6CD94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Za Magdaleną Terlecką uznaję, że: celami edukacji ekologicznej powinno być: </a:t>
            </a:r>
          </a:p>
          <a:p>
            <a:r>
              <a:rPr lang="pl-PL" dirty="0"/>
              <a:t>a) rozwijanie świadomości ekologicznej oraz budzenie zainteresowania powiązanymi kwestiami: społecznymi, politycznymi, ekonomicznymi i ekologicznymi; </a:t>
            </a:r>
          </a:p>
          <a:p>
            <a:r>
              <a:rPr lang="pl-PL" dirty="0"/>
              <a:t>b) umożliwienie zdobywania wiedzy oraz umiejętności koniecznych dla ochrony środowiska i poprawy jego stanu; </a:t>
            </a:r>
          </a:p>
          <a:p>
            <a:r>
              <a:rPr lang="pl-PL" dirty="0"/>
              <a:t>c) tworzenie proekologicznych wzorców zachowań oraz kształtowanie postaw, wartości i przekonań, które wdrożone w praktykę będą mogły skutecznie zabezpieczać ochronę naturalnych ekosystemów, </a:t>
            </a:r>
          </a:p>
          <a:p>
            <a:r>
              <a:rPr lang="pl-PL" dirty="0"/>
              <a:t>d) upowszechnianie idei rozwoju zrównoważonego we wszystkich sferach życia, uwzględniając: edukację, pracę i wypoczynek, </a:t>
            </a:r>
          </a:p>
          <a:p>
            <a:r>
              <a:rPr lang="pl-PL" dirty="0"/>
              <a:t>e) wdrożenie edukacji ekologicznej jako edukacji interdyscyplinarnej na etapach edukacji formalnej i nieformalnej; </a:t>
            </a:r>
          </a:p>
          <a:p>
            <a:r>
              <a:rPr lang="pl-PL" dirty="0"/>
              <a:t>f) tworzenie programów edukacji ekologicznej na szczeblach administracyjnych na poziomie: województw, powiatów i gmin; </a:t>
            </a:r>
          </a:p>
          <a:p>
            <a:r>
              <a:rPr lang="pl-PL" dirty="0"/>
              <a:t>g) promowanie dobrych praktyk, pomysłów i doświadczeń z zakresu metodyki i edukacji ekologicznej (zob. Terlecka, 2014, s. 12). </a:t>
            </a:r>
          </a:p>
        </p:txBody>
      </p:sp>
    </p:spTree>
    <p:extLst>
      <p:ext uri="{BB962C8B-B14F-4D97-AF65-F5344CB8AC3E}">
        <p14:creationId xmlns:p14="http://schemas.microsoft.com/office/powerpoint/2010/main" val="22022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4FEC10-C747-C956-1BE9-14103E588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Inteligencja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1C5BCE-691B-A80A-E90E-ABFB209CC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Edukacja ekologiczna powinna prowadzić do rozwoju tego co psycholog Daniel Goleman nazwał inteligencją ekologiczną. Inteligencja ekologiczna to adaptacyjna zdolność homo sapiens do przystosowania się do niszy ekologicznej, w której żyjemy. To przystosowanie zakłada, że nie będziemy tej niszy niszczyć, ale uznamy ja za coś koniecznego do naszego przeżycia. Inteligencja ekologiczna umożliwia zrozumienie swojego miejsca w przyrodzie i nawiązanie partnerskich relacji z różnymi bytami znajdującymi się w ekosystemach. </a:t>
            </a:r>
          </a:p>
        </p:txBody>
      </p:sp>
    </p:spTree>
    <p:extLst>
      <p:ext uri="{BB962C8B-B14F-4D97-AF65-F5344CB8AC3E}">
        <p14:creationId xmlns:p14="http://schemas.microsoft.com/office/powerpoint/2010/main" val="234956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3B72D8-55DD-C782-90EB-78C99B0D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4609E7-8E87-038C-F54E-2123999E8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Etyka ekologiczna wyrasta z tzw. humanizmu ekologicznego, który stawia w centrum relacje między człowiekiem a światem przyrody szeroko pojmowanym. </a:t>
            </a:r>
          </a:p>
          <a:p>
            <a:r>
              <a:rPr lang="pl-PL" sz="2800" dirty="0"/>
              <a:t>Humanizm ekologiczny określa się dziś mianem paradygmatu, który oparty jest na innych wartościach niż paradygmat antropocentryczny. </a:t>
            </a:r>
          </a:p>
          <a:p>
            <a:r>
              <a:rPr lang="pl-PL" sz="2800" dirty="0"/>
              <a:t>Humanizm ekologiczny jest paradygmatem partnerskiego stosunku człowieka do przyrody. Zastępuje on stary paradygmat, który od czasów Bacona określały wartości pragmatyczne i utylitarne. 	</a:t>
            </a:r>
          </a:p>
        </p:txBody>
      </p:sp>
    </p:spTree>
    <p:extLst>
      <p:ext uri="{BB962C8B-B14F-4D97-AF65-F5344CB8AC3E}">
        <p14:creationId xmlns:p14="http://schemas.microsoft.com/office/powerpoint/2010/main" val="182932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A6785C-3040-507B-4273-7C3E4A4D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51D1CE-474B-D593-8F96-9F1297B6D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W literaturze przedmiotu niekiedy zamiennie traktuje się etykę ekologiczną z etyką środowiskową. Niektórzy twierdzą, że etyka ekologiczna jest działem etyki środowiskowej. </a:t>
            </a:r>
          </a:p>
          <a:p>
            <a:r>
              <a:rPr lang="pl-PL" sz="2800" dirty="0"/>
              <a:t>Inni używają popularnego terminu jakim jest ekoetyka i zamiennie używają ją z terminem etyka ekologiczna. </a:t>
            </a:r>
          </a:p>
          <a:p>
            <a:r>
              <a:rPr lang="pl-PL" sz="2800" dirty="0"/>
              <a:t>W polskiej literaturze przedmiotu często zamiennie traktuje się nazwy etyka środowiskowa a etyka ekologiczna. </a:t>
            </a:r>
          </a:p>
          <a:p>
            <a:r>
              <a:rPr lang="pl-PL" sz="2800" dirty="0"/>
              <a:t>Natomiast w literaturze anglojęzycznej rozróżnia się te nazwy. Publikuje się nawet osobne podręczniki o tytule etyka ekologiczna (Curry, 2011).</a:t>
            </a:r>
          </a:p>
        </p:txBody>
      </p:sp>
    </p:spTree>
    <p:extLst>
      <p:ext uri="{BB962C8B-B14F-4D97-AF65-F5344CB8AC3E}">
        <p14:creationId xmlns:p14="http://schemas.microsoft.com/office/powerpoint/2010/main" val="352625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3119F1-BA24-A440-B000-400C662E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DD0F40-B678-E54B-0EBA-13CC1EDF5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Autorzy Ben Minteer i James P. Collins uważają, że etyka ekologiczna choć bazuje na pewnych ustaleniach wypracowanych w etyce środowiskowej, to jednak podejmuje inne zagadnienia, można powiedzieć bardziej praktyczne. </a:t>
            </a:r>
          </a:p>
          <a:p>
            <a:r>
              <a:rPr lang="pl-PL" sz="2800" dirty="0"/>
              <a:t>W swojej charakterystyce etyki ekologicznej powołują się na analogie z bioetyką, która dostarcza zasad etycznych pomagających rozstrzygać dylematy moralne pojawiające się w pracy klinicystów. </a:t>
            </a:r>
          </a:p>
          <a:p>
            <a:r>
              <a:rPr lang="pl-PL" sz="2800" dirty="0"/>
              <a:t>Badacze Ci podkreślają przede wszystkim praktyczny wymiar tej etyki. </a:t>
            </a:r>
          </a:p>
        </p:txBody>
      </p:sp>
    </p:spTree>
    <p:extLst>
      <p:ext uri="{BB962C8B-B14F-4D97-AF65-F5344CB8AC3E}">
        <p14:creationId xmlns:p14="http://schemas.microsoft.com/office/powerpoint/2010/main" val="276648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9ED2F1-AF78-CD22-D58B-A9C6E4589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8BA2E0-527F-6D85-03E1-805DAF1EF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Zdaniem Birnbachera, podstawowe pytania etyki ekologicznej brzmią: według jakich zasad powinniśmy rozstrzygać, czy postępowanie człowieka wobec przyrody jest nie tylko celowe i przynoszące z pewnego względu korzyści, lecz jest także odpowiednie i właściwe w sensie moralnym? Czy istnieje moralny obowiązek ochrony środowiska oraz ochrony przyrody? Czy wolno nam obcując z pozaludzką przyrodą kierować się wyłącznie chęcią zabezpieczenia ludzkiego przetrwania, ludzkiego zdrowia i dobrego samopoczucia człowieka, czy też musimy ponadto przyznać przyrodzie bądź jej podsystemom własne prawa do przetrwania, ochrony i rozwoju? Czy również zwierzęta, rośliny, przyroda nieożywiona mają - jako indywidua, jako wspólnota indywiduów, jako gatunek - status moralny? (Birnbacher, 1993, s. 65)</a:t>
            </a:r>
          </a:p>
        </p:txBody>
      </p:sp>
    </p:spTree>
    <p:extLst>
      <p:ext uri="{BB962C8B-B14F-4D97-AF65-F5344CB8AC3E}">
        <p14:creationId xmlns:p14="http://schemas.microsoft.com/office/powerpoint/2010/main" val="75634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18581E-2CFA-39CE-5EF9-51BDC4E56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DF6F0C-5ED2-5458-0372-EC0E6D87C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/>
              <a:t>Etyka ekologiczna związana jest nie tylko z rozwojem etyki środowiskowej ale przede wszystkim ekologii. Termin ekologia, został wprowadzony do dyskursu naukowego przez niemieckiego biologa, filozofa i podróżnika E. </a:t>
            </a:r>
            <a:r>
              <a:rPr lang="pl-PL" sz="2400" dirty="0" err="1"/>
              <a:t>Haeckela</a:t>
            </a:r>
            <a:r>
              <a:rPr lang="pl-PL" sz="2400" dirty="0"/>
              <a:t> (1834-1919). </a:t>
            </a:r>
          </a:p>
          <a:p>
            <a:r>
              <a:rPr lang="pl-PL" sz="2400" dirty="0"/>
              <a:t>Niemiecki uczony zastosował termin ekologia, przez połączenie greckiego słowa </a:t>
            </a:r>
            <a:r>
              <a:rPr lang="pl-PL" sz="2400" dirty="0" err="1"/>
              <a:t>oikos</a:t>
            </a:r>
            <a:r>
              <a:rPr lang="pl-PL" sz="2400" dirty="0"/>
              <a:t>, oznaczający dom, gospodarstwo, rodzinę, otoczenie, siedlisko życia (habitat), ze słowem logos, oznaczającym słowo, wiedza. E. </a:t>
            </a:r>
            <a:r>
              <a:rPr lang="pl-PL" sz="2400" dirty="0" err="1"/>
              <a:t>Haeckel</a:t>
            </a:r>
            <a:r>
              <a:rPr lang="pl-PL" sz="2400" dirty="0"/>
              <a:t> w swojej książce pt. </a:t>
            </a:r>
            <a:r>
              <a:rPr lang="pl-PL" sz="2400" i="1" dirty="0" err="1"/>
              <a:t>Generelle</a:t>
            </a:r>
            <a:r>
              <a:rPr lang="pl-PL" sz="2400" i="1" dirty="0"/>
              <a:t> Morfologie der </a:t>
            </a:r>
            <a:r>
              <a:rPr lang="pl-PL" sz="2400" i="1" dirty="0" err="1"/>
              <a:t>Organismen</a:t>
            </a:r>
            <a:r>
              <a:rPr lang="pl-PL" sz="2400" dirty="0"/>
              <a:t>. Ekologia jest nauką badającą w sposób całościowy sieci relacji istot żywych, które są wzajemnie powiązane i wzajemnie dostosowane w środowisku naturalnym</a:t>
            </a:r>
          </a:p>
        </p:txBody>
      </p:sp>
    </p:spTree>
    <p:extLst>
      <p:ext uri="{BB962C8B-B14F-4D97-AF65-F5344CB8AC3E}">
        <p14:creationId xmlns:p14="http://schemas.microsoft.com/office/powerpoint/2010/main" val="390149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9DBECB-0AC1-269C-BB21-A3ACF4DED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3A0C57-1B07-FECA-6E80-01EBCCEFA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Czy etyka ekologiczna w tym sensie jest czymś nowym? – pyta P. Curry. Richard Routley po raz pierwszy zasugerował w 1973 r., że istnieje potrzeba "nowej, środowiskowej etyki". </a:t>
            </a:r>
          </a:p>
          <a:p>
            <a:r>
              <a:rPr lang="pl-PL" sz="2400" dirty="0"/>
              <a:t>Historia etyki ekologicznej to tak naprawdę historia etyki środowiskowej. Można powiedzieć, że etyka ekologiczna powstała na skutek określonych przesunięć problemowych, które dokonały się w obszarze tematycznym etyki środowiskowej. </a:t>
            </a:r>
          </a:p>
          <a:p>
            <a:r>
              <a:rPr lang="pl-PL" sz="2400" dirty="0"/>
              <a:t>Etyka ekologiczna skoncentrował się bardziej na problemach ekosystemów, kryzysu ekologicznego, statusu moralnego różnych typów bytów zasiedlających ekosystemy biologiczne. Etyka ekologiczna ukształtowała się w USA w latach 70 tych ubiegłego wieku.</a:t>
            </a:r>
          </a:p>
        </p:txBody>
      </p:sp>
    </p:spTree>
    <p:extLst>
      <p:ext uri="{BB962C8B-B14F-4D97-AF65-F5344CB8AC3E}">
        <p14:creationId xmlns:p14="http://schemas.microsoft.com/office/powerpoint/2010/main" val="23642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21D75-0BC7-156C-B79A-D4398812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ekologiczna – spory i problemy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1EE490-1FFA-3FE6-D33C-4490E3D6B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Etyka ekologiczna może być skoncentrowana na człowieku. Wtedy mamy do czynienia z etyką ekologiczną o orientacji antropocentrycznej. W takiej etyce to człowiek, jego wartość oraz interesy stoją na pierwszym miejscu, natomiast światu przyrody, czy ekosystemom przypisuje się wartość instrumentalną. </a:t>
            </a:r>
          </a:p>
          <a:p>
            <a:r>
              <a:rPr lang="pl-PL" dirty="0"/>
              <a:t>„Antropocentryzm jest stanowiskiem mówiącym o uprzywilejowanej pozycji człowieka, termin ten pochodzi od dwóch słów zaczerpniętych ze starożytnej greki </a:t>
            </a:r>
            <a:r>
              <a:rPr lang="pl-PL" dirty="0" err="1"/>
              <a:t>ἄνθρω</a:t>
            </a:r>
            <a:r>
              <a:rPr lang="pl-PL" dirty="0"/>
              <a:t>πος (człowiek) oraz κέντρον (środek). Stanowisko to głosi tezę o wyższości człowieka nad innymi istotami i – jak wspomniano powyżej – etyka zachodnia jest antropocentryczna” (Dzwonkowska, 2022, s. 38). </a:t>
            </a:r>
          </a:p>
          <a:p>
            <a:r>
              <a:rPr lang="pl-PL" dirty="0"/>
              <a:t>Sam antropocentryzm może występować w formie skrajnej lub umiarkowanej. W formie skrajnej występuje kiedy przyrodzie przypisuje się tylko wartość instrumentalną, w formie umiarkowanej kiedy przyroda nie posiada tylko wartości instrumentalnej, ale też inną wartość, czy to relacyjną, czy autoteliczną. </a:t>
            </a:r>
          </a:p>
        </p:txBody>
      </p:sp>
    </p:spTree>
    <p:extLst>
      <p:ext uri="{BB962C8B-B14F-4D97-AF65-F5344CB8AC3E}">
        <p14:creationId xmlns:p14="http://schemas.microsoft.com/office/powerpoint/2010/main" val="93641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iteratura naukowa 16: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50521065_TF03431380_Win32" id="{DD8281D0-7582-4B39-A245-EA16E406BC1F}" vid="{805CF4ED-D91E-4D7D-B372-AF071F11B68F}"/>
    </a:ext>
  </a:extLst>
</a:theme>
</file>

<file path=ppt/theme/theme2.xml><?xml version="1.0" encoding="utf-8"?>
<a:theme xmlns:a="http://schemas.openxmlformats.org/drawingml/2006/main" name="Motyw pakietu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naukowa, motyw z prążkami i wstążką (panoramiczna)</Template>
  <TotalTime>28</TotalTime>
  <Words>2939</Words>
  <Application>Microsoft Office PowerPoint</Application>
  <PresentationFormat>Panoramiczny</PresentationFormat>
  <Paragraphs>109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Arial</vt:lpstr>
      <vt:lpstr>Euphemia</vt:lpstr>
      <vt:lpstr>Plantagenet Cherokee</vt:lpstr>
      <vt:lpstr>Wingdings</vt:lpstr>
      <vt:lpstr>Literatura naukowa 16:9</vt:lpstr>
      <vt:lpstr>Spory moralne w etyce ekologicznej </vt:lpstr>
      <vt:lpstr>Etyka ekologiczna </vt:lpstr>
      <vt:lpstr>Etyka ekologiczna </vt:lpstr>
      <vt:lpstr>Etyka ekologiczna </vt:lpstr>
      <vt:lpstr>Etyka ekologiczna </vt:lpstr>
      <vt:lpstr>Etyka ekologiczna </vt:lpstr>
      <vt:lpstr>Etyka ekologiczna </vt:lpstr>
      <vt:lpstr>Etyka ekologiczna </vt:lpstr>
      <vt:lpstr>Etyka ekologiczna – spory i problemy  </vt:lpstr>
      <vt:lpstr>Etyka ekologiczna – antropocentryzm </vt:lpstr>
      <vt:lpstr>Etyka ekologiczna – biocentryzm </vt:lpstr>
      <vt:lpstr>Etyka ekologiczna – patocentryzm </vt:lpstr>
      <vt:lpstr>Etyka ekologiczna – etyka ziemi </vt:lpstr>
      <vt:lpstr>Etyka ekologiczna – ekologia głęboka </vt:lpstr>
      <vt:lpstr>Etyka ekologiczna – etyka zwierząt </vt:lpstr>
      <vt:lpstr>Etyka ekologiczna – ekofeminizm </vt:lpstr>
      <vt:lpstr>Etyka ekologiczna – posthumanizm </vt:lpstr>
      <vt:lpstr>Etyka ekologiczna – bioetyka zasiedlania kosmosu </vt:lpstr>
      <vt:lpstr>Etyka ekologiczna – perspektywa chrześcijańska </vt:lpstr>
      <vt:lpstr>Etyka ekologiczna a ekologizm </vt:lpstr>
      <vt:lpstr>Etyka ekologiczna a problem antynatalizmu </vt:lpstr>
      <vt:lpstr>Perspektywy etyki ekologicznej </vt:lpstr>
      <vt:lpstr>Waga edukacji ekologicznej </vt:lpstr>
      <vt:lpstr>Inteligencja ekologiczna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Piotr Duchliński</dc:creator>
  <cp:lastModifiedBy>Karolina Kalińska</cp:lastModifiedBy>
  <cp:revision>4</cp:revision>
  <dcterms:created xsi:type="dcterms:W3CDTF">2025-09-06T09:42:59Z</dcterms:created>
  <dcterms:modified xsi:type="dcterms:W3CDTF">2026-07-28T10:24:09Z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