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7" r:id="rId4"/>
    <p:sldId id="276" r:id="rId5"/>
    <p:sldId id="268" r:id="rId6"/>
    <p:sldId id="267" r:id="rId7"/>
    <p:sldId id="275" r:id="rId8"/>
    <p:sldId id="269" r:id="rId9"/>
    <p:sldId id="271" r:id="rId10"/>
    <p:sldId id="270" r:id="rId11"/>
    <p:sldId id="278" r:id="rId12"/>
    <p:sldId id="272" r:id="rId13"/>
    <p:sldId id="279" r:id="rId14"/>
    <p:sldId id="273" r:id="rId15"/>
    <p:sldId id="280"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l-PL"/>
              <a:t>Kliknij, aby edytować styl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509A250-FF31-4206-8172-F9D3106AACB1}"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l-PL"/>
              <a:t>Kliknij, aby edytować styl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l-PL"/>
              <a:t>Kliknij, aby edytować styl</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l-PL"/>
              <a:t>Kliknij, aby edytować styl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umna obraz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l-PL"/>
              <a:t>Kliknij, aby edytować styl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nchorCtr="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l-PL"/>
              <a:t>Kliknij, aby edytować styl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7/28/2026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pl-PL"/>
              <a:t>Kliknij, aby edytować styl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7" name="Date Placeholder 4"/>
          <p:cNvSpPr>
            <a:spLocks noGrp="1"/>
          </p:cNvSpPr>
          <p:nvPr>
            <p:ph type="dt" sz="half" idx="10"/>
          </p:nvPr>
        </p:nvSpPr>
        <p:spPr/>
        <p:txBody>
          <a:bodyPr/>
          <a:lstStyle/>
          <a:p>
            <a:fld id="{4509A250-FF31-4206-8172-F9D3106AACB1}" type="datetimeFigureOut">
              <a:rPr lang="en-US" dirty="0"/>
              <a:t>7/28/2026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l-PL"/>
              <a:t>Kliknij, aby edytować styl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509A250-FF31-4206-8172-F9D3106AACB1}"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49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pl-PL"/>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pl-PL"/>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l-PL"/>
              <a:t>Kliknij, aby edytować styl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7/28/2026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alpha val="35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35317" y="163773"/>
            <a:ext cx="11438180" cy="5268037"/>
          </a:xfrm>
        </p:spPr>
        <p:txBody>
          <a:bodyPr/>
          <a:lstStyle/>
          <a:p>
            <a:pPr algn="ctr"/>
            <a:br>
              <a:rPr lang="pl-PL" sz="4800" b="1" dirty="0">
                <a:solidFill>
                  <a:srgbClr val="00B050"/>
                </a:solidFill>
              </a:rPr>
            </a:br>
            <a:br>
              <a:rPr lang="pl-PL" sz="4800" b="1" dirty="0">
                <a:solidFill>
                  <a:srgbClr val="00B050"/>
                </a:solidFill>
              </a:rPr>
            </a:br>
            <a:br>
              <a:rPr lang="pl-PL" sz="4800" b="1" dirty="0">
                <a:solidFill>
                  <a:srgbClr val="00B050"/>
                </a:solidFill>
              </a:rPr>
            </a:br>
            <a:br>
              <a:rPr lang="pl-PL" sz="4800" b="1" dirty="0">
                <a:solidFill>
                  <a:srgbClr val="00B050"/>
                </a:solidFill>
              </a:rPr>
            </a:br>
            <a:br>
              <a:rPr lang="pl-PL" sz="4800" b="1" dirty="0">
                <a:solidFill>
                  <a:srgbClr val="00B050"/>
                </a:solidFill>
              </a:rPr>
            </a:br>
            <a:r>
              <a:rPr lang="pl-PL" sz="4800" b="1" dirty="0">
                <a:solidFill>
                  <a:srgbClr val="00B050"/>
                </a:solidFill>
              </a:rPr>
              <a:t>Spór o religię. Czy religia jest nam dzisiaj jeszcze potrzebna?</a:t>
            </a:r>
            <a:br>
              <a:rPr lang="pl-PL" sz="4800" b="1" dirty="0">
                <a:solidFill>
                  <a:srgbClr val="00B050"/>
                </a:solidFill>
              </a:rPr>
            </a:br>
            <a:br>
              <a:rPr lang="pl-PL" sz="4800" b="1" dirty="0">
                <a:solidFill>
                  <a:srgbClr val="00B050"/>
                </a:solidFill>
              </a:rPr>
            </a:br>
            <a:r>
              <a:rPr lang="pl-PL" sz="3600" b="1" dirty="0">
                <a:solidFill>
                  <a:srgbClr val="00B050"/>
                </a:solidFill>
              </a:rPr>
              <a:t>Psychologiczna analiza religijności w kontekście wzmacniania dobrostanu.</a:t>
            </a:r>
            <a:br>
              <a:rPr lang="pl-PL" sz="3600" b="1" dirty="0">
                <a:solidFill>
                  <a:srgbClr val="00B050"/>
                </a:solidFill>
              </a:rPr>
            </a:br>
            <a:br>
              <a:rPr lang="pl-PL" sz="3600" b="1" dirty="0">
                <a:solidFill>
                  <a:srgbClr val="00B050"/>
                </a:solidFill>
              </a:rPr>
            </a:br>
            <a:br>
              <a:rPr lang="pl-PL" sz="3200" b="1" dirty="0">
                <a:solidFill>
                  <a:srgbClr val="00B050"/>
                </a:solidFill>
              </a:rPr>
            </a:br>
            <a:r>
              <a:rPr lang="pl-PL" sz="1400" b="1" dirty="0">
                <a:solidFill>
                  <a:srgbClr val="00B050"/>
                </a:solidFill>
              </a:rPr>
              <a:t>Projekt dofinansowany ze środków budżetu państwa, przyznanych przez Ministra Nauki w ramach Programu Społeczna odpowiedzialność nauki II</a:t>
            </a:r>
            <a:br>
              <a:rPr lang="pl-PL" sz="1400" b="1" dirty="0">
                <a:solidFill>
                  <a:srgbClr val="00B050"/>
                </a:solidFill>
              </a:rPr>
            </a:br>
            <a:r>
              <a:rPr lang="pl-PL" sz="1400" b="1" dirty="0">
                <a:solidFill>
                  <a:srgbClr val="00B050"/>
                </a:solidFill>
              </a:rPr>
              <a:t>Numer umowy: POPUL/SN/0231/2024/021</a:t>
            </a:r>
            <a:br>
              <a:rPr lang="pl-PL" sz="1400" b="1" dirty="0">
                <a:solidFill>
                  <a:srgbClr val="00B050"/>
                </a:solidFill>
              </a:rPr>
            </a:br>
            <a:endParaRPr lang="pl-PL" sz="1400" b="1" dirty="0">
              <a:solidFill>
                <a:srgbClr val="00B050"/>
              </a:solidFill>
            </a:endParaRPr>
          </a:p>
        </p:txBody>
      </p:sp>
      <p:sp>
        <p:nvSpPr>
          <p:cNvPr id="3" name="Podtytuł 2"/>
          <p:cNvSpPr>
            <a:spLocks noGrp="1"/>
          </p:cNvSpPr>
          <p:nvPr>
            <p:ph type="subTitle" idx="1"/>
          </p:nvPr>
        </p:nvSpPr>
        <p:spPr>
          <a:xfrm>
            <a:off x="8074382" y="6016609"/>
            <a:ext cx="3647705" cy="462450"/>
          </a:xfrm>
        </p:spPr>
        <p:txBody>
          <a:bodyPr/>
          <a:lstStyle/>
          <a:p>
            <a:r>
              <a:rPr lang="pl-PL" dirty="0">
                <a:solidFill>
                  <a:srgbClr val="00B050"/>
                </a:solidFill>
              </a:rPr>
              <a:t>Ks. Dr Grzegorz Wąchol</a:t>
            </a:r>
          </a:p>
        </p:txBody>
      </p:sp>
      <p:pic>
        <p:nvPicPr>
          <p:cNvPr id="5" name="Obraz 4">
            <a:extLst>
              <a:ext uri="{FF2B5EF4-FFF2-40B4-BE49-F238E27FC236}">
                <a16:creationId xmlns:a16="http://schemas.microsoft.com/office/drawing/2014/main" id="{53B4255D-923D-3E7C-1C20-F3AC7E0D3249}"/>
              </a:ext>
            </a:extLst>
          </p:cNvPr>
          <p:cNvPicPr>
            <a:picLocks noChangeAspect="1"/>
          </p:cNvPicPr>
          <p:nvPr/>
        </p:nvPicPr>
        <p:blipFill>
          <a:blip r:embed="rId2"/>
          <a:stretch>
            <a:fillRect/>
          </a:stretch>
        </p:blipFill>
        <p:spPr>
          <a:xfrm>
            <a:off x="469913" y="4886148"/>
            <a:ext cx="1676123" cy="1676123"/>
          </a:xfrm>
          <a:prstGeom prst="rect">
            <a:avLst/>
          </a:prstGeom>
        </p:spPr>
      </p:pic>
    </p:spTree>
    <p:extLst>
      <p:ext uri="{BB962C8B-B14F-4D97-AF65-F5344CB8AC3E}">
        <p14:creationId xmlns:p14="http://schemas.microsoft.com/office/powerpoint/2010/main" val="103019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771126" y="1535320"/>
            <a:ext cx="11058409" cy="5185520"/>
          </a:xfrm>
        </p:spPr>
        <p:txBody>
          <a:bodyPr>
            <a:normAutofit fontScale="92500" lnSpcReduction="10000"/>
          </a:bodyPr>
          <a:lstStyle/>
          <a:p>
            <a:r>
              <a:rPr lang="pl-PL" b="1" dirty="0">
                <a:solidFill>
                  <a:schemeClr val="bg1"/>
                </a:solidFill>
              </a:rPr>
              <a:t>Czy lekarstwem na szkodliwą religię jest pozbycie się jej?</a:t>
            </a:r>
          </a:p>
          <a:p>
            <a:r>
              <a:rPr lang="pl-PL" cap="none" dirty="0">
                <a:solidFill>
                  <a:schemeClr val="bg1"/>
                </a:solidFill>
              </a:rPr>
              <a:t>=&gt; </a:t>
            </a:r>
            <a:r>
              <a:rPr lang="pl-PL" i="1" cap="none" dirty="0">
                <a:solidFill>
                  <a:schemeClr val="bg1"/>
                </a:solidFill>
              </a:rPr>
              <a:t>Homo </a:t>
            </a:r>
            <a:r>
              <a:rPr lang="pl-PL" i="1" cap="none" dirty="0" err="1">
                <a:solidFill>
                  <a:schemeClr val="bg1"/>
                </a:solidFill>
              </a:rPr>
              <a:t>Religiosus</a:t>
            </a:r>
            <a:r>
              <a:rPr lang="pl-PL" i="1" cap="none" dirty="0">
                <a:solidFill>
                  <a:schemeClr val="bg1"/>
                </a:solidFill>
              </a:rPr>
              <a:t> wg. m. Eliade</a:t>
            </a:r>
          </a:p>
          <a:p>
            <a:r>
              <a:rPr lang="pl-PL" cap="none" dirty="0">
                <a:solidFill>
                  <a:schemeClr val="bg1"/>
                </a:solidFill>
              </a:rPr>
              <a:t>=&gt; badania religijności apostatów wskazują na wysoki lęk wobec boga</a:t>
            </a:r>
          </a:p>
          <a:p>
            <a:r>
              <a:rPr lang="pl-PL" cap="none" dirty="0">
                <a:solidFill>
                  <a:schemeClr val="bg1"/>
                </a:solidFill>
              </a:rPr>
              <a:t>=&gt; popularność nowych ruchów religijnych i sekt np. </a:t>
            </a:r>
            <a:r>
              <a:rPr lang="pl-PL" i="1" cap="none" dirty="0" err="1">
                <a:solidFill>
                  <a:schemeClr val="bg1"/>
                </a:solidFill>
              </a:rPr>
              <a:t>new</a:t>
            </a:r>
            <a:r>
              <a:rPr lang="pl-PL" i="1" cap="none" dirty="0">
                <a:solidFill>
                  <a:schemeClr val="bg1"/>
                </a:solidFill>
              </a:rPr>
              <a:t> </a:t>
            </a:r>
            <a:r>
              <a:rPr lang="pl-PL" i="1" cap="none" dirty="0" err="1">
                <a:solidFill>
                  <a:schemeClr val="bg1"/>
                </a:solidFill>
              </a:rPr>
              <a:t>age</a:t>
            </a:r>
            <a:r>
              <a:rPr lang="pl-PL" i="1" cap="none" dirty="0">
                <a:solidFill>
                  <a:schemeClr val="bg1"/>
                </a:solidFill>
              </a:rPr>
              <a:t> </a:t>
            </a:r>
          </a:p>
          <a:p>
            <a:r>
              <a:rPr lang="pl-PL" cap="none" dirty="0">
                <a:solidFill>
                  <a:schemeClr val="bg1"/>
                </a:solidFill>
              </a:rPr>
              <a:t>=&gt; nowe oblicza religii (np. ideologie, subkultury, polityka, aktywizm, hedonizm...)</a:t>
            </a:r>
          </a:p>
          <a:p>
            <a:r>
              <a:rPr lang="pl-PL" i="1" cap="none" dirty="0">
                <a:solidFill>
                  <a:schemeClr val="bg1"/>
                </a:solidFill>
              </a:rPr>
              <a:t>=&gt; powrót fatum </a:t>
            </a:r>
            <a:r>
              <a:rPr lang="pl-PL" cap="none" dirty="0">
                <a:solidFill>
                  <a:schemeClr val="bg1"/>
                </a:solidFill>
              </a:rPr>
              <a:t>(T. Stawiszyński)</a:t>
            </a:r>
          </a:p>
          <a:p>
            <a:endParaRPr lang="pl-PL" cap="none" dirty="0">
              <a:solidFill>
                <a:schemeClr val="bg1"/>
              </a:solidFill>
            </a:endParaRPr>
          </a:p>
          <a:p>
            <a:pPr algn="just"/>
            <a:r>
              <a:rPr lang="pl-PL" sz="1800" b="1" cap="none" dirty="0">
                <a:solidFill>
                  <a:schemeClr val="bg1"/>
                </a:solidFill>
              </a:rPr>
              <a:t>Max Weber:</a:t>
            </a:r>
          </a:p>
          <a:p>
            <a:pPr algn="just"/>
            <a:r>
              <a:rPr lang="pl-PL" sz="1800" i="1" cap="none" dirty="0">
                <a:solidFill>
                  <a:schemeClr val="bg1"/>
                </a:solidFill>
              </a:rPr>
              <a:t>Nowa wiara nie powstanie nigdy jedynie dlatego (...), że kilku współczesnym intelektualistom zachciało się nagle – by tak rzec – umeblować własną duszę prawdziwie starymi przedmiotami. Przypomnieli oni sobie przy tym, że należała do nich również religia, której jednak teraz nie mają, dlatego w jej zastępstwie sporządzają coś w rodzaju domowej kapliczki wystrojonej zgromadzonymi przez nich bez trudu obrazkami świętych ze wszystkich wierzeń świata. Albo też znajdują jej namiastkę we wszystkich możliwych rodzajach przeżyć, przypisując im godność mistycznego tabernakulum, które, niczym domokrążcy, zachwalają w swoich książkach. Jest to po prostu oszustwo albo samozakłamanie.</a:t>
            </a:r>
            <a:r>
              <a:rPr lang="pl-PL" i="1" cap="none" dirty="0">
                <a:solidFill>
                  <a:schemeClr val="bg1"/>
                </a:solidFill>
              </a:rPr>
              <a:t> </a:t>
            </a:r>
            <a:endParaRPr lang="pl-PL" cap="none" dirty="0">
              <a:solidFill>
                <a:schemeClr val="bg1"/>
              </a:solidFill>
            </a:endParaRPr>
          </a:p>
          <a:p>
            <a:pPr marL="171450" indent="-171450">
              <a:buFontTx/>
              <a:buChar char="-"/>
            </a:pPr>
            <a:endParaRPr lang="pl-PL" sz="1200" dirty="0">
              <a:solidFill>
                <a:schemeClr val="bg1"/>
              </a:solidFill>
            </a:endParaRPr>
          </a:p>
        </p:txBody>
      </p:sp>
    </p:spTree>
    <p:extLst>
      <p:ext uri="{BB962C8B-B14F-4D97-AF65-F5344CB8AC3E}">
        <p14:creationId xmlns:p14="http://schemas.microsoft.com/office/powerpoint/2010/main" val="2950879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771127" y="1079157"/>
            <a:ext cx="10230094" cy="5641683"/>
          </a:xfrm>
        </p:spPr>
        <p:txBody>
          <a:bodyPr>
            <a:normAutofit/>
          </a:bodyPr>
          <a:lstStyle/>
          <a:p>
            <a:r>
              <a:rPr lang="pl-PL" b="1" dirty="0">
                <a:solidFill>
                  <a:schemeClr val="bg1"/>
                </a:solidFill>
              </a:rPr>
              <a:t>KIEDY RELIGIA POMAGA?</a:t>
            </a:r>
          </a:p>
          <a:p>
            <a:pPr marL="171450" indent="-171450">
              <a:buFontTx/>
              <a:buChar char="-"/>
            </a:pPr>
            <a:r>
              <a:rPr lang="pl-PL" dirty="0">
                <a:solidFill>
                  <a:schemeClr val="bg1"/>
                </a:solidFill>
              </a:rPr>
              <a:t>- </a:t>
            </a:r>
            <a:r>
              <a:rPr lang="pl-PL" cap="none" dirty="0">
                <a:solidFill>
                  <a:schemeClr val="bg1"/>
                </a:solidFill>
              </a:rPr>
              <a:t>nadaje sens, wyznacza cel</a:t>
            </a:r>
          </a:p>
          <a:p>
            <a:pPr marL="171450" indent="-171450">
              <a:buFontTx/>
              <a:buChar char="-"/>
            </a:pPr>
            <a:r>
              <a:rPr lang="pl-PL" cap="none" dirty="0">
                <a:solidFill>
                  <a:schemeClr val="bg1"/>
                </a:solidFill>
              </a:rPr>
              <a:t>- daje nadzieje</a:t>
            </a:r>
          </a:p>
          <a:p>
            <a:pPr marL="171450" indent="-171450">
              <a:buFontTx/>
              <a:buChar char="-"/>
            </a:pPr>
            <a:r>
              <a:rPr lang="pl-PL" cap="none" dirty="0">
                <a:solidFill>
                  <a:schemeClr val="bg1"/>
                </a:solidFill>
              </a:rPr>
              <a:t>- otwiera na wspólnotę wielowymiarową</a:t>
            </a:r>
          </a:p>
          <a:p>
            <a:pPr marL="171450" indent="-171450">
              <a:buFontTx/>
              <a:buChar char="-"/>
            </a:pPr>
            <a:r>
              <a:rPr lang="pl-PL" cap="none" dirty="0">
                <a:solidFill>
                  <a:schemeClr val="bg1"/>
                </a:solidFill>
              </a:rPr>
              <a:t>- umożliwia kontakt z bogiem/absolutem</a:t>
            </a:r>
          </a:p>
          <a:p>
            <a:pPr marL="171450" indent="-171450">
              <a:buFontTx/>
              <a:buChar char="-"/>
            </a:pPr>
            <a:r>
              <a:rPr lang="pl-PL" cap="none" dirty="0">
                <a:solidFill>
                  <a:schemeClr val="bg1"/>
                </a:solidFill>
              </a:rPr>
              <a:t>- daje wybaczenie grzechów/błędów</a:t>
            </a:r>
          </a:p>
          <a:p>
            <a:pPr marL="171450" indent="-171450">
              <a:buFontTx/>
              <a:buChar char="-"/>
            </a:pPr>
            <a:r>
              <a:rPr lang="pl-PL" cap="none" dirty="0">
                <a:solidFill>
                  <a:schemeClr val="bg1"/>
                </a:solidFill>
              </a:rPr>
              <a:t>- umożliwia ekspresję emocji</a:t>
            </a:r>
          </a:p>
          <a:p>
            <a:pPr marL="171450" indent="-171450">
              <a:buFontTx/>
              <a:buChar char="-"/>
            </a:pPr>
            <a:r>
              <a:rPr lang="pl-PL" cap="none" dirty="0">
                <a:solidFill>
                  <a:schemeClr val="bg1"/>
                </a:solidFill>
              </a:rPr>
              <a:t>- uświęca ważne momenty: narodziny, małżeństwo, pogrzeb</a:t>
            </a:r>
          </a:p>
          <a:p>
            <a:pPr marL="171450" indent="-171450">
              <a:buFontTx/>
              <a:buChar char="-"/>
            </a:pPr>
            <a:r>
              <a:rPr lang="pl-PL" cap="none" dirty="0">
                <a:solidFill>
                  <a:schemeClr val="bg1"/>
                </a:solidFill>
              </a:rPr>
              <a:t>- otwiera na sztukę </a:t>
            </a:r>
          </a:p>
          <a:p>
            <a:pPr marL="171450" indent="-171450">
              <a:buFontTx/>
              <a:buChar char="-"/>
            </a:pPr>
            <a:r>
              <a:rPr lang="pl-PL" cap="none" dirty="0">
                <a:solidFill>
                  <a:schemeClr val="bg1"/>
                </a:solidFill>
              </a:rPr>
              <a:t>- porządkuje logikę</a:t>
            </a:r>
          </a:p>
          <a:p>
            <a:pPr marL="171450" indent="-171450">
              <a:buFontTx/>
              <a:buChar char="-"/>
            </a:pPr>
            <a:r>
              <a:rPr lang="pl-PL" cap="none" dirty="0">
                <a:solidFill>
                  <a:schemeClr val="bg1"/>
                </a:solidFill>
              </a:rPr>
              <a:t>- wzmacnia poczucie godności</a:t>
            </a:r>
          </a:p>
          <a:p>
            <a:pPr marL="171450" indent="-171450">
              <a:buFontTx/>
              <a:buChar char="-"/>
            </a:pPr>
            <a:endParaRPr lang="pl-PL" cap="none" dirty="0">
              <a:solidFill>
                <a:schemeClr val="bg1"/>
              </a:solidFill>
            </a:endParaRPr>
          </a:p>
          <a:p>
            <a:pPr marL="171450" indent="-171450">
              <a:buFontTx/>
              <a:buChar char="-"/>
            </a:pPr>
            <a:r>
              <a:rPr lang="pl-PL" sz="1800" cap="none" dirty="0">
                <a:solidFill>
                  <a:schemeClr val="bg1"/>
                </a:solidFill>
              </a:rPr>
              <a:t>(</a:t>
            </a:r>
            <a:r>
              <a:rPr lang="pl-PL" sz="1800" cap="none" dirty="0" err="1">
                <a:solidFill>
                  <a:schemeClr val="bg1"/>
                </a:solidFill>
              </a:rPr>
              <a:t>Wąchol</a:t>
            </a:r>
            <a:r>
              <a:rPr lang="pl-PL" sz="1800" cap="none" dirty="0">
                <a:solidFill>
                  <a:schemeClr val="bg1"/>
                </a:solidFill>
              </a:rPr>
              <a:t>, 2025)</a:t>
            </a:r>
          </a:p>
          <a:p>
            <a:pPr marL="171450" indent="-171450">
              <a:buFontTx/>
              <a:buChar char="-"/>
            </a:pPr>
            <a:endParaRPr lang="pl-PL" cap="none" dirty="0">
              <a:solidFill>
                <a:schemeClr val="bg1"/>
              </a:solidFill>
            </a:endParaRPr>
          </a:p>
          <a:p>
            <a:pPr marL="171450" indent="-171450">
              <a:buFontTx/>
              <a:buChar char="-"/>
            </a:pPr>
            <a:endParaRPr lang="pl-PL" sz="1200" dirty="0">
              <a:solidFill>
                <a:schemeClr val="bg1"/>
              </a:solidFill>
            </a:endParaRPr>
          </a:p>
        </p:txBody>
      </p:sp>
    </p:spTree>
    <p:extLst>
      <p:ext uri="{BB962C8B-B14F-4D97-AF65-F5344CB8AC3E}">
        <p14:creationId xmlns:p14="http://schemas.microsoft.com/office/powerpoint/2010/main" val="3385901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378941" y="1535320"/>
            <a:ext cx="11640064" cy="5185520"/>
          </a:xfrm>
        </p:spPr>
        <p:txBody>
          <a:bodyPr>
            <a:normAutofit/>
          </a:bodyPr>
          <a:lstStyle/>
          <a:p>
            <a:r>
              <a:rPr lang="pl-PL" b="1" dirty="0">
                <a:solidFill>
                  <a:schemeClr val="bg1"/>
                </a:solidFill>
              </a:rPr>
              <a:t>Badania wskazujące na sprzyjająca rolę religii w rozwoju dobrostanu:</a:t>
            </a:r>
          </a:p>
          <a:p>
            <a:r>
              <a:rPr lang="pl-PL" dirty="0">
                <a:solidFill>
                  <a:schemeClr val="bg1"/>
                </a:solidFill>
              </a:rPr>
              <a:t>=&gt; </a:t>
            </a:r>
            <a:r>
              <a:rPr lang="pl-PL" cap="none" dirty="0">
                <a:solidFill>
                  <a:schemeClr val="bg1"/>
                </a:solidFill>
              </a:rPr>
              <a:t>Gurba, </a:t>
            </a:r>
            <a:r>
              <a:rPr lang="pl-PL" cap="none" dirty="0" err="1">
                <a:solidFill>
                  <a:schemeClr val="bg1"/>
                </a:solidFill>
              </a:rPr>
              <a:t>Wąchol</a:t>
            </a:r>
            <a:r>
              <a:rPr lang="pl-PL" cap="none" dirty="0">
                <a:solidFill>
                  <a:schemeClr val="bg1"/>
                </a:solidFill>
              </a:rPr>
              <a:t>, Gurba (2025)</a:t>
            </a:r>
            <a:r>
              <a:rPr lang="pl-PL" dirty="0">
                <a:solidFill>
                  <a:schemeClr val="bg1"/>
                </a:solidFill>
              </a:rPr>
              <a:t>: </a:t>
            </a:r>
            <a:r>
              <a:rPr lang="pl-PL" cap="none" dirty="0">
                <a:solidFill>
                  <a:schemeClr val="bg1"/>
                </a:solidFill>
              </a:rPr>
              <a:t>sprzyja dobrostanowi seniorów</a:t>
            </a:r>
            <a:endParaRPr lang="pl-PL" dirty="0">
              <a:solidFill>
                <a:schemeClr val="bg1"/>
              </a:solidFill>
            </a:endParaRPr>
          </a:p>
          <a:p>
            <a:r>
              <a:rPr lang="pl-PL" dirty="0">
                <a:solidFill>
                  <a:schemeClr val="bg1"/>
                </a:solidFill>
              </a:rPr>
              <a:t>=&gt; </a:t>
            </a:r>
            <a:r>
              <a:rPr lang="pl-PL" cap="none" dirty="0">
                <a:solidFill>
                  <a:schemeClr val="bg1"/>
                </a:solidFill>
              </a:rPr>
              <a:t>Zarzycka, </a:t>
            </a:r>
            <a:r>
              <a:rPr lang="pl-PL" cap="none" dirty="0" err="1">
                <a:solidFill>
                  <a:schemeClr val="bg1"/>
                </a:solidFill>
              </a:rPr>
              <a:t>Tychmanowicz</a:t>
            </a:r>
            <a:r>
              <a:rPr lang="pl-PL" cap="none" dirty="0">
                <a:solidFill>
                  <a:schemeClr val="bg1"/>
                </a:solidFill>
              </a:rPr>
              <a:t>, Krok </a:t>
            </a:r>
            <a:r>
              <a:rPr lang="pl-PL" dirty="0">
                <a:solidFill>
                  <a:schemeClr val="bg1"/>
                </a:solidFill>
              </a:rPr>
              <a:t>(2020): </a:t>
            </a:r>
            <a:r>
              <a:rPr lang="pl-PL" cap="none" dirty="0">
                <a:solidFill>
                  <a:schemeClr val="bg1"/>
                </a:solidFill>
              </a:rPr>
              <a:t>nadaje sens w każdym wieku</a:t>
            </a:r>
          </a:p>
          <a:p>
            <a:r>
              <a:rPr lang="pl-PL" cap="none" dirty="0">
                <a:solidFill>
                  <a:schemeClr val="bg1"/>
                </a:solidFill>
              </a:rPr>
              <a:t>=&gt; </a:t>
            </a:r>
            <a:r>
              <a:rPr lang="pl-PL" cap="none" dirty="0" err="1">
                <a:solidFill>
                  <a:schemeClr val="bg1"/>
                </a:solidFill>
              </a:rPr>
              <a:t>Propst</a:t>
            </a:r>
            <a:r>
              <a:rPr lang="pl-PL" cap="none" dirty="0">
                <a:solidFill>
                  <a:schemeClr val="bg1"/>
                </a:solidFill>
              </a:rPr>
              <a:t> i in.(1992): uwzględnienie religijności w terapii podnosi jej efekty</a:t>
            </a:r>
          </a:p>
          <a:p>
            <a:r>
              <a:rPr lang="pl-PL" cap="none" dirty="0">
                <a:solidFill>
                  <a:schemeClr val="bg1"/>
                </a:solidFill>
              </a:rPr>
              <a:t>=&gt; Krause, </a:t>
            </a:r>
            <a:r>
              <a:rPr lang="pl-PL" cap="none" dirty="0" err="1">
                <a:solidFill>
                  <a:schemeClr val="bg1"/>
                </a:solidFill>
              </a:rPr>
              <a:t>Hayward</a:t>
            </a:r>
            <a:r>
              <a:rPr lang="pl-PL" cap="none" dirty="0">
                <a:solidFill>
                  <a:schemeClr val="bg1"/>
                </a:solidFill>
              </a:rPr>
              <a:t> (2012): motywuje do podejmowania codziennej aktywności</a:t>
            </a:r>
          </a:p>
          <a:p>
            <a:r>
              <a:rPr lang="pl-PL" cap="none" dirty="0">
                <a:solidFill>
                  <a:schemeClr val="bg1"/>
                </a:solidFill>
              </a:rPr>
              <a:t>=&gt; Harrison i in. (2001): hamuje zachowania szkodliwe</a:t>
            </a:r>
          </a:p>
          <a:p>
            <a:r>
              <a:rPr lang="pl-PL" cap="none" dirty="0">
                <a:solidFill>
                  <a:schemeClr val="bg1"/>
                </a:solidFill>
              </a:rPr>
              <a:t>=&gt; </a:t>
            </a:r>
            <a:r>
              <a:rPr lang="pl-PL" cap="none" dirty="0" err="1">
                <a:solidFill>
                  <a:schemeClr val="bg1"/>
                </a:solidFill>
              </a:rPr>
              <a:t>Steuden</a:t>
            </a:r>
            <a:r>
              <a:rPr lang="pl-PL" cap="none" dirty="0">
                <a:solidFill>
                  <a:schemeClr val="bg1"/>
                </a:solidFill>
              </a:rPr>
              <a:t> (2011): buduje strategie radzenia sobie z problemami</a:t>
            </a:r>
          </a:p>
          <a:p>
            <a:r>
              <a:rPr lang="pl-PL" cap="none" dirty="0">
                <a:solidFill>
                  <a:schemeClr val="bg1"/>
                </a:solidFill>
              </a:rPr>
              <a:t>=&gt; Hood (2004): umożliwia budowanie tożsamości i odrębności</a:t>
            </a:r>
          </a:p>
          <a:p>
            <a:r>
              <a:rPr lang="pl-PL" cap="none" dirty="0">
                <a:solidFill>
                  <a:schemeClr val="bg1"/>
                </a:solidFill>
              </a:rPr>
              <a:t>=&gt; </a:t>
            </a:r>
            <a:r>
              <a:rPr lang="pl-PL" cap="none" dirty="0" err="1">
                <a:solidFill>
                  <a:schemeClr val="bg1"/>
                </a:solidFill>
              </a:rPr>
              <a:t>Bazarko</a:t>
            </a:r>
            <a:r>
              <a:rPr lang="pl-PL" cap="none" dirty="0">
                <a:solidFill>
                  <a:schemeClr val="bg1"/>
                </a:solidFill>
              </a:rPr>
              <a:t> (2013): praktyki religijne redukują stres</a:t>
            </a:r>
          </a:p>
          <a:p>
            <a:r>
              <a:rPr lang="pl-PL" cap="none" dirty="0">
                <a:solidFill>
                  <a:schemeClr val="bg1"/>
                </a:solidFill>
              </a:rPr>
              <a:t>=&gt; </a:t>
            </a:r>
            <a:r>
              <a:rPr lang="pl-PL" cap="none" dirty="0" err="1">
                <a:solidFill>
                  <a:schemeClr val="bg1"/>
                </a:solidFill>
              </a:rPr>
              <a:t>McLeod</a:t>
            </a:r>
            <a:r>
              <a:rPr lang="pl-PL" cap="none" dirty="0">
                <a:solidFill>
                  <a:schemeClr val="bg1"/>
                </a:solidFill>
              </a:rPr>
              <a:t>-Harrison (2020): umożliwia budowanie nadziei</a:t>
            </a:r>
          </a:p>
          <a:p>
            <a:r>
              <a:rPr lang="pl-PL" cap="none" dirty="0">
                <a:solidFill>
                  <a:schemeClr val="bg1"/>
                </a:solidFill>
              </a:rPr>
              <a:t>=&gt; Brzezińska (2011): umożliwia koherencję</a:t>
            </a:r>
          </a:p>
          <a:p>
            <a:endParaRPr lang="pl-PL" cap="none" dirty="0">
              <a:solidFill>
                <a:schemeClr val="bg1"/>
              </a:solidFill>
            </a:endParaRPr>
          </a:p>
          <a:p>
            <a:pPr marL="342900" indent="-342900">
              <a:buFont typeface="Symbol" panose="05050102010706020507" pitchFamily="18" charset="2"/>
              <a:buChar char="Þ"/>
            </a:pPr>
            <a:endParaRPr lang="pl-PL" dirty="0">
              <a:solidFill>
                <a:schemeClr val="bg1"/>
              </a:solidFill>
            </a:endParaRPr>
          </a:p>
          <a:p>
            <a:pPr marL="342900" indent="-342900">
              <a:buFontTx/>
              <a:buChar char="-"/>
            </a:pPr>
            <a:endParaRPr lang="pl-PL" dirty="0">
              <a:solidFill>
                <a:schemeClr val="bg1"/>
              </a:solidFill>
            </a:endParaRPr>
          </a:p>
        </p:txBody>
      </p:sp>
    </p:spTree>
    <p:extLst>
      <p:ext uri="{BB962C8B-B14F-4D97-AF65-F5344CB8AC3E}">
        <p14:creationId xmlns:p14="http://schemas.microsoft.com/office/powerpoint/2010/main" val="2001604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771127" y="1535320"/>
            <a:ext cx="10300528" cy="5185520"/>
          </a:xfrm>
        </p:spPr>
        <p:txBody>
          <a:bodyPr>
            <a:normAutofit/>
          </a:bodyPr>
          <a:lstStyle/>
          <a:p>
            <a:r>
              <a:rPr lang="pl-PL" b="1" dirty="0">
                <a:solidFill>
                  <a:schemeClr val="bg1"/>
                </a:solidFill>
              </a:rPr>
              <a:t>Zadania w obszarze rozwoju religijnego:</a:t>
            </a:r>
          </a:p>
          <a:p>
            <a:r>
              <a:rPr lang="pl-PL" dirty="0">
                <a:solidFill>
                  <a:schemeClr val="bg1"/>
                </a:solidFill>
              </a:rPr>
              <a:t>=&gt; </a:t>
            </a:r>
            <a:r>
              <a:rPr lang="pl-PL" cap="none" dirty="0">
                <a:solidFill>
                  <a:schemeClr val="bg1"/>
                </a:solidFill>
              </a:rPr>
              <a:t>rozwój dojrzałej religijności </a:t>
            </a:r>
          </a:p>
          <a:p>
            <a:r>
              <a:rPr lang="pl-PL" cap="none" dirty="0">
                <a:solidFill>
                  <a:schemeClr val="bg1"/>
                </a:solidFill>
              </a:rPr>
              <a:t>=&gt; redukcja infantylnych i szkodliwych poglądów</a:t>
            </a:r>
          </a:p>
          <a:p>
            <a:r>
              <a:rPr lang="pl-PL" cap="none" dirty="0">
                <a:solidFill>
                  <a:schemeClr val="bg1"/>
                </a:solidFill>
              </a:rPr>
              <a:t>=&gt; rozwój w kierunku nie tylko samej aktywności, ale też treści</a:t>
            </a:r>
          </a:p>
          <a:p>
            <a:r>
              <a:rPr lang="pl-PL" cap="none" dirty="0">
                <a:solidFill>
                  <a:schemeClr val="bg1"/>
                </a:solidFill>
              </a:rPr>
              <a:t>=&gt; otwieranie na miłość wobec innych</a:t>
            </a:r>
          </a:p>
          <a:p>
            <a:r>
              <a:rPr lang="pl-PL" cap="none" dirty="0">
                <a:solidFill>
                  <a:schemeClr val="bg1"/>
                </a:solidFill>
              </a:rPr>
              <a:t>=&gt; rozwój wiedzy religijnej</a:t>
            </a:r>
          </a:p>
          <a:p>
            <a:r>
              <a:rPr lang="pl-PL" cap="none" dirty="0">
                <a:solidFill>
                  <a:schemeClr val="bg1"/>
                </a:solidFill>
              </a:rPr>
              <a:t>=&gt; poszukiwanie granic oraz obszarów integralnych religijności z psychologią</a:t>
            </a:r>
            <a:endParaRPr lang="pl-PL" dirty="0">
              <a:solidFill>
                <a:schemeClr val="bg1"/>
              </a:solidFill>
            </a:endParaRPr>
          </a:p>
          <a:p>
            <a:pPr marL="342900" indent="-342900">
              <a:buFontTx/>
              <a:buChar char="-"/>
            </a:pPr>
            <a:endParaRPr lang="pl-PL" dirty="0">
              <a:solidFill>
                <a:schemeClr val="bg1"/>
              </a:solidFill>
            </a:endParaRPr>
          </a:p>
        </p:txBody>
      </p:sp>
    </p:spTree>
    <p:extLst>
      <p:ext uri="{BB962C8B-B14F-4D97-AF65-F5344CB8AC3E}">
        <p14:creationId xmlns:p14="http://schemas.microsoft.com/office/powerpoint/2010/main" val="4189553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433375" y="1181093"/>
            <a:ext cx="11165500" cy="5185520"/>
          </a:xfrm>
        </p:spPr>
        <p:txBody>
          <a:bodyPr>
            <a:normAutofit fontScale="70000" lnSpcReduction="20000"/>
          </a:bodyPr>
          <a:lstStyle/>
          <a:p>
            <a:r>
              <a:rPr lang="pl-PL" b="1" dirty="0">
                <a:solidFill>
                  <a:schemeClr val="bg1"/>
                </a:solidFill>
              </a:rPr>
              <a:t>Bibliografia</a:t>
            </a:r>
            <a:r>
              <a:rPr lang="pl-PL" dirty="0">
                <a:solidFill>
                  <a:schemeClr val="bg1"/>
                </a:solidFill>
              </a:rPr>
              <a:t>:</a:t>
            </a:r>
          </a:p>
          <a:p>
            <a:endParaRPr lang="pl-PL" sz="1600" cap="none" dirty="0">
              <a:solidFill>
                <a:schemeClr val="bg1"/>
              </a:solidFill>
            </a:endParaRPr>
          </a:p>
          <a:p>
            <a:r>
              <a:rPr lang="pl-PL" cap="none" dirty="0" err="1">
                <a:solidFill>
                  <a:schemeClr val="bg1"/>
                </a:solidFill>
              </a:rPr>
              <a:t>Bazarko</a:t>
            </a:r>
            <a:r>
              <a:rPr lang="pl-PL" cap="none" dirty="0">
                <a:solidFill>
                  <a:schemeClr val="bg1"/>
                </a:solidFill>
              </a:rPr>
              <a:t> D., </a:t>
            </a:r>
            <a:r>
              <a:rPr lang="pl-PL" cap="none" dirty="0" err="1">
                <a:solidFill>
                  <a:schemeClr val="bg1"/>
                </a:solidFill>
              </a:rPr>
              <a:t>Cate</a:t>
            </a:r>
            <a:r>
              <a:rPr lang="pl-PL" cap="none" dirty="0">
                <a:solidFill>
                  <a:schemeClr val="bg1"/>
                </a:solidFill>
              </a:rPr>
              <a:t> R., </a:t>
            </a:r>
            <a:r>
              <a:rPr lang="pl-PL" cap="none" dirty="0" err="1">
                <a:solidFill>
                  <a:schemeClr val="bg1"/>
                </a:solidFill>
              </a:rPr>
              <a:t>Azocar</a:t>
            </a:r>
            <a:r>
              <a:rPr lang="pl-PL" cap="none" dirty="0">
                <a:solidFill>
                  <a:schemeClr val="bg1"/>
                </a:solidFill>
              </a:rPr>
              <a:t> F., </a:t>
            </a:r>
            <a:r>
              <a:rPr lang="pl-PL" cap="none" dirty="0" err="1">
                <a:solidFill>
                  <a:schemeClr val="bg1"/>
                </a:solidFill>
              </a:rPr>
              <a:t>Kreitzer</a:t>
            </a:r>
            <a:r>
              <a:rPr lang="pl-PL" cap="none" dirty="0">
                <a:solidFill>
                  <a:schemeClr val="bg1"/>
                </a:solidFill>
              </a:rPr>
              <a:t> M. (2013). The </a:t>
            </a:r>
            <a:r>
              <a:rPr lang="pl-PL" cap="none" dirty="0" err="1">
                <a:solidFill>
                  <a:schemeClr val="bg1"/>
                </a:solidFill>
              </a:rPr>
              <a:t>Impact</a:t>
            </a:r>
            <a:r>
              <a:rPr lang="pl-PL" cap="none" dirty="0">
                <a:solidFill>
                  <a:schemeClr val="bg1"/>
                </a:solidFill>
              </a:rPr>
              <a:t> of </a:t>
            </a:r>
            <a:r>
              <a:rPr lang="pl-PL" cap="none" dirty="0" err="1">
                <a:solidFill>
                  <a:schemeClr val="bg1"/>
                </a:solidFill>
              </a:rPr>
              <a:t>an</a:t>
            </a:r>
            <a:r>
              <a:rPr lang="pl-PL" cap="none" dirty="0">
                <a:solidFill>
                  <a:schemeClr val="bg1"/>
                </a:solidFill>
              </a:rPr>
              <a:t> </a:t>
            </a:r>
            <a:r>
              <a:rPr lang="pl-PL" cap="none" dirty="0" err="1">
                <a:solidFill>
                  <a:schemeClr val="bg1"/>
                </a:solidFill>
              </a:rPr>
              <a:t>Innovative</a:t>
            </a:r>
            <a:r>
              <a:rPr lang="pl-PL" cap="none" dirty="0">
                <a:solidFill>
                  <a:schemeClr val="bg1"/>
                </a:solidFill>
              </a:rPr>
              <a:t> </a:t>
            </a:r>
            <a:r>
              <a:rPr lang="pl-PL" cap="none" dirty="0" err="1">
                <a:solidFill>
                  <a:schemeClr val="bg1"/>
                </a:solidFill>
              </a:rPr>
              <a:t>Mindfulness-Based</a:t>
            </a:r>
            <a:r>
              <a:rPr lang="pl-PL" cap="none" dirty="0">
                <a:solidFill>
                  <a:schemeClr val="bg1"/>
                </a:solidFill>
              </a:rPr>
              <a:t> </a:t>
            </a:r>
            <a:r>
              <a:rPr lang="pl-PL" cap="none" dirty="0" err="1">
                <a:solidFill>
                  <a:schemeClr val="bg1"/>
                </a:solidFill>
              </a:rPr>
              <a:t>Stress</a:t>
            </a:r>
            <a:r>
              <a:rPr lang="pl-PL" cap="none" dirty="0">
                <a:solidFill>
                  <a:schemeClr val="bg1"/>
                </a:solidFill>
              </a:rPr>
              <a:t> </a:t>
            </a:r>
            <a:r>
              <a:rPr lang="pl-PL" cap="none" dirty="0" err="1">
                <a:solidFill>
                  <a:schemeClr val="bg1"/>
                </a:solidFill>
              </a:rPr>
              <a:t>Reduction</a:t>
            </a:r>
            <a:r>
              <a:rPr lang="pl-PL" cap="none" dirty="0">
                <a:solidFill>
                  <a:schemeClr val="bg1"/>
                </a:solidFill>
              </a:rPr>
              <a:t> Program on the </a:t>
            </a:r>
            <a:r>
              <a:rPr lang="pl-PL" cap="none" dirty="0" err="1">
                <a:solidFill>
                  <a:schemeClr val="bg1"/>
                </a:solidFill>
              </a:rPr>
              <a:t>Health</a:t>
            </a:r>
            <a:r>
              <a:rPr lang="pl-PL" cap="none" dirty="0">
                <a:solidFill>
                  <a:schemeClr val="bg1"/>
                </a:solidFill>
              </a:rPr>
              <a:t> and </a:t>
            </a:r>
            <a:r>
              <a:rPr lang="pl-PL" cap="none" dirty="0" err="1">
                <a:solidFill>
                  <a:schemeClr val="bg1"/>
                </a:solidFill>
              </a:rPr>
              <a:t>Well-Being</a:t>
            </a:r>
            <a:r>
              <a:rPr lang="pl-PL" cap="none" dirty="0">
                <a:solidFill>
                  <a:schemeClr val="bg1"/>
                </a:solidFill>
              </a:rPr>
              <a:t> of </a:t>
            </a:r>
            <a:r>
              <a:rPr lang="pl-PL" cap="none" dirty="0" err="1">
                <a:solidFill>
                  <a:schemeClr val="bg1"/>
                </a:solidFill>
              </a:rPr>
              <a:t>Nurses</a:t>
            </a:r>
            <a:r>
              <a:rPr lang="pl-PL" cap="none" dirty="0">
                <a:solidFill>
                  <a:schemeClr val="bg1"/>
                </a:solidFill>
              </a:rPr>
              <a:t> </a:t>
            </a:r>
            <a:r>
              <a:rPr lang="pl-PL" cap="none" dirty="0" err="1">
                <a:solidFill>
                  <a:schemeClr val="bg1"/>
                </a:solidFill>
              </a:rPr>
              <a:t>Employed</a:t>
            </a:r>
            <a:r>
              <a:rPr lang="pl-PL" cap="none" dirty="0">
                <a:solidFill>
                  <a:schemeClr val="bg1"/>
                </a:solidFill>
              </a:rPr>
              <a:t> in a </a:t>
            </a:r>
            <a:r>
              <a:rPr lang="pl-PL" cap="none" dirty="0" err="1">
                <a:solidFill>
                  <a:schemeClr val="bg1"/>
                </a:solidFill>
              </a:rPr>
              <a:t>Corporate</a:t>
            </a:r>
            <a:r>
              <a:rPr lang="pl-PL" cap="none" dirty="0">
                <a:solidFill>
                  <a:schemeClr val="bg1"/>
                </a:solidFill>
              </a:rPr>
              <a:t> </a:t>
            </a:r>
            <a:r>
              <a:rPr lang="pl-PL" cap="none" dirty="0" err="1">
                <a:solidFill>
                  <a:schemeClr val="bg1"/>
                </a:solidFill>
              </a:rPr>
              <a:t>Setting</a:t>
            </a:r>
            <a:r>
              <a:rPr lang="pl-PL" cap="none" dirty="0">
                <a:solidFill>
                  <a:schemeClr val="bg1"/>
                </a:solidFill>
              </a:rPr>
              <a:t>. </a:t>
            </a:r>
            <a:r>
              <a:rPr lang="pl-PL" cap="none" dirty="0" err="1">
                <a:solidFill>
                  <a:schemeClr val="bg1"/>
                </a:solidFill>
              </a:rPr>
              <a:t>Journal</a:t>
            </a:r>
            <a:r>
              <a:rPr lang="pl-PL" cap="none" dirty="0">
                <a:solidFill>
                  <a:schemeClr val="bg1"/>
                </a:solidFill>
              </a:rPr>
              <a:t> </a:t>
            </a:r>
            <a:r>
              <a:rPr lang="pl-PL" cap="none" dirty="0" err="1">
                <a:solidFill>
                  <a:schemeClr val="bg1"/>
                </a:solidFill>
              </a:rPr>
              <a:t>Workplace</a:t>
            </a:r>
            <a:r>
              <a:rPr lang="pl-PL" cap="none" dirty="0">
                <a:solidFill>
                  <a:schemeClr val="bg1"/>
                </a:solidFill>
              </a:rPr>
              <a:t> </a:t>
            </a:r>
            <a:r>
              <a:rPr lang="pl-PL" cap="none" dirty="0" err="1">
                <a:solidFill>
                  <a:schemeClr val="bg1"/>
                </a:solidFill>
              </a:rPr>
              <a:t>Behaviour</a:t>
            </a:r>
            <a:r>
              <a:rPr lang="pl-PL" cap="none" dirty="0">
                <a:solidFill>
                  <a:schemeClr val="bg1"/>
                </a:solidFill>
              </a:rPr>
              <a:t> </a:t>
            </a:r>
            <a:r>
              <a:rPr lang="pl-PL" cap="none" dirty="0" err="1">
                <a:solidFill>
                  <a:schemeClr val="bg1"/>
                </a:solidFill>
              </a:rPr>
              <a:t>Health</a:t>
            </a:r>
            <a:r>
              <a:rPr lang="pl-PL" cap="none" dirty="0">
                <a:solidFill>
                  <a:schemeClr val="bg1"/>
                </a:solidFill>
              </a:rPr>
              <a:t>, 28: 107–33. </a:t>
            </a:r>
          </a:p>
          <a:p>
            <a:r>
              <a:rPr lang="pl-PL" cap="none" dirty="0">
                <a:solidFill>
                  <a:schemeClr val="bg1"/>
                </a:solidFill>
              </a:rPr>
              <a:t>Bibliografia:</a:t>
            </a:r>
          </a:p>
          <a:p>
            <a:r>
              <a:rPr lang="pl-PL" cap="none" dirty="0">
                <a:solidFill>
                  <a:schemeClr val="bg1"/>
                </a:solidFill>
              </a:rPr>
              <a:t>Brzezińska M. (2011). Proaktywna starość. Strategie radzenia sobie ze stresem w okresie późnej dorosłości. Warszawa: </a:t>
            </a:r>
            <a:r>
              <a:rPr lang="pl-PL" cap="none" dirty="0" err="1">
                <a:solidFill>
                  <a:schemeClr val="bg1"/>
                </a:solidFill>
              </a:rPr>
              <a:t>Difin</a:t>
            </a:r>
            <a:r>
              <a:rPr lang="pl-PL" cap="none" dirty="0">
                <a:solidFill>
                  <a:schemeClr val="bg1"/>
                </a:solidFill>
              </a:rPr>
              <a:t>.</a:t>
            </a:r>
          </a:p>
          <a:p>
            <a:r>
              <a:rPr lang="pl-PL" cap="none" dirty="0" err="1">
                <a:solidFill>
                  <a:schemeClr val="bg1"/>
                </a:solidFill>
              </a:rPr>
              <a:t>Doktór</a:t>
            </a:r>
            <a:r>
              <a:rPr lang="pl-PL" cap="none" dirty="0">
                <a:solidFill>
                  <a:schemeClr val="bg1"/>
                </a:solidFill>
              </a:rPr>
              <a:t> T. (2000). Uczestnicy nowych ruchów religijnych: charakterystyka </a:t>
            </a:r>
            <a:r>
              <a:rPr lang="pl-PL" cap="none" dirty="0" err="1">
                <a:solidFill>
                  <a:schemeClr val="bg1"/>
                </a:solidFill>
              </a:rPr>
              <a:t>socjodemograficzna</a:t>
            </a:r>
            <a:r>
              <a:rPr lang="pl-PL" cap="none" dirty="0">
                <a:solidFill>
                  <a:schemeClr val="bg1"/>
                </a:solidFill>
              </a:rPr>
              <a:t> i psychologiczna. W: T. </a:t>
            </a:r>
            <a:r>
              <a:rPr lang="pl-PL" cap="none" dirty="0" err="1">
                <a:solidFill>
                  <a:schemeClr val="bg1"/>
                </a:solidFill>
              </a:rPr>
              <a:t>Doktór</a:t>
            </a:r>
            <a:r>
              <a:rPr lang="pl-PL" cap="none" dirty="0">
                <a:solidFill>
                  <a:schemeClr val="bg1"/>
                </a:solidFill>
              </a:rPr>
              <a:t>, K. Franczak, red. Postawy wobec religii. Warszawa: SIWCH, s. 21-51.</a:t>
            </a:r>
          </a:p>
          <a:p>
            <a:r>
              <a:rPr lang="pl-PL" cap="none" dirty="0" err="1">
                <a:solidFill>
                  <a:schemeClr val="bg1"/>
                </a:solidFill>
              </a:rPr>
              <a:t>Eberstadt</a:t>
            </a:r>
            <a:r>
              <a:rPr lang="pl-PL" cap="none" dirty="0">
                <a:solidFill>
                  <a:schemeClr val="bg1"/>
                </a:solidFill>
              </a:rPr>
              <a:t> M. (2013). Jak Zachód utracił Boga Kraków: WAM.</a:t>
            </a:r>
          </a:p>
          <a:p>
            <a:r>
              <a:rPr lang="pl-PL" cap="none" dirty="0">
                <a:solidFill>
                  <a:schemeClr val="bg1"/>
                </a:solidFill>
              </a:rPr>
              <a:t>Gray J. (2020). Siedem typów ateizmu. Warszawa: Kultura Liberalna.</a:t>
            </a:r>
          </a:p>
          <a:p>
            <a:r>
              <a:rPr lang="pl-PL" cap="none" dirty="0">
                <a:solidFill>
                  <a:schemeClr val="bg1"/>
                </a:solidFill>
              </a:rPr>
              <a:t>Grom, B. (2019). Psychologia religii. Warszawa: PWN.</a:t>
            </a:r>
          </a:p>
          <a:p>
            <a:r>
              <a:rPr lang="pl-PL" cap="none" dirty="0">
                <a:solidFill>
                  <a:schemeClr val="bg1"/>
                </a:solidFill>
              </a:rPr>
              <a:t>Gurba E., </a:t>
            </a:r>
            <a:r>
              <a:rPr lang="pl-PL" cap="none" dirty="0" err="1">
                <a:solidFill>
                  <a:schemeClr val="bg1"/>
                </a:solidFill>
              </a:rPr>
              <a:t>Wąchol</a:t>
            </a:r>
            <a:r>
              <a:rPr lang="pl-PL" cap="none" dirty="0">
                <a:solidFill>
                  <a:schemeClr val="bg1"/>
                </a:solidFill>
              </a:rPr>
              <a:t> G., Gurba K. (2025). The Role of </a:t>
            </a:r>
            <a:r>
              <a:rPr lang="pl-PL" cap="none" dirty="0" err="1">
                <a:solidFill>
                  <a:schemeClr val="bg1"/>
                </a:solidFill>
              </a:rPr>
              <a:t>Health</a:t>
            </a:r>
            <a:r>
              <a:rPr lang="pl-PL" cap="none" dirty="0">
                <a:solidFill>
                  <a:schemeClr val="bg1"/>
                </a:solidFill>
              </a:rPr>
              <a:t>, </a:t>
            </a:r>
            <a:r>
              <a:rPr lang="pl-PL" cap="none" dirty="0" err="1">
                <a:solidFill>
                  <a:schemeClr val="bg1"/>
                </a:solidFill>
              </a:rPr>
              <a:t>Religiosity</a:t>
            </a:r>
            <a:r>
              <a:rPr lang="pl-PL" cap="none" dirty="0">
                <a:solidFill>
                  <a:schemeClr val="bg1"/>
                </a:solidFill>
              </a:rPr>
              <a:t>, and </a:t>
            </a:r>
            <a:r>
              <a:rPr lang="pl-PL" cap="none" dirty="0" err="1">
                <a:solidFill>
                  <a:schemeClr val="bg1"/>
                </a:solidFill>
              </a:rPr>
              <a:t>Motivational</a:t>
            </a:r>
            <a:r>
              <a:rPr lang="pl-PL" cap="none" dirty="0">
                <a:solidFill>
                  <a:schemeClr val="bg1"/>
                </a:solidFill>
              </a:rPr>
              <a:t> </a:t>
            </a:r>
            <a:r>
              <a:rPr lang="pl-PL" cap="none" dirty="0" err="1">
                <a:solidFill>
                  <a:schemeClr val="bg1"/>
                </a:solidFill>
              </a:rPr>
              <a:t>Needs</a:t>
            </a:r>
            <a:r>
              <a:rPr lang="pl-PL" cap="none" dirty="0">
                <a:solidFill>
                  <a:schemeClr val="bg1"/>
                </a:solidFill>
              </a:rPr>
              <a:t> in </a:t>
            </a:r>
            <a:r>
              <a:rPr lang="pl-PL" cap="none" dirty="0" err="1">
                <a:solidFill>
                  <a:schemeClr val="bg1"/>
                </a:solidFill>
              </a:rPr>
              <a:t>Predicting</a:t>
            </a:r>
            <a:r>
              <a:rPr lang="pl-PL" cap="none" dirty="0">
                <a:solidFill>
                  <a:schemeClr val="bg1"/>
                </a:solidFill>
              </a:rPr>
              <a:t> </a:t>
            </a:r>
            <a:r>
              <a:rPr lang="pl-PL" cap="none" dirty="0" err="1">
                <a:solidFill>
                  <a:schemeClr val="bg1"/>
                </a:solidFill>
              </a:rPr>
              <a:t>Psychological</a:t>
            </a:r>
            <a:r>
              <a:rPr lang="pl-PL" cap="none" dirty="0">
                <a:solidFill>
                  <a:schemeClr val="bg1"/>
                </a:solidFill>
              </a:rPr>
              <a:t> </a:t>
            </a:r>
            <a:r>
              <a:rPr lang="pl-PL" cap="none" dirty="0" err="1">
                <a:solidFill>
                  <a:schemeClr val="bg1"/>
                </a:solidFill>
              </a:rPr>
              <a:t>Well-Being</a:t>
            </a:r>
            <a:r>
              <a:rPr lang="pl-PL" cap="none" dirty="0">
                <a:solidFill>
                  <a:schemeClr val="bg1"/>
                </a:solidFill>
              </a:rPr>
              <a:t> </a:t>
            </a:r>
            <a:r>
              <a:rPr lang="pl-PL" cap="none" dirty="0" err="1">
                <a:solidFill>
                  <a:schemeClr val="bg1"/>
                </a:solidFill>
              </a:rPr>
              <a:t>Among</a:t>
            </a:r>
            <a:r>
              <a:rPr lang="pl-PL" cap="none" dirty="0">
                <a:solidFill>
                  <a:schemeClr val="bg1"/>
                </a:solidFill>
              </a:rPr>
              <a:t> University of the Third Age </a:t>
            </a:r>
            <a:r>
              <a:rPr lang="pl-PL" cap="none" dirty="0" err="1">
                <a:solidFill>
                  <a:schemeClr val="bg1"/>
                </a:solidFill>
              </a:rPr>
              <a:t>Students</a:t>
            </a:r>
            <a:r>
              <a:rPr lang="pl-PL" cap="none" dirty="0">
                <a:solidFill>
                  <a:schemeClr val="bg1"/>
                </a:solidFill>
              </a:rPr>
              <a:t>. </a:t>
            </a:r>
            <a:r>
              <a:rPr lang="pl-PL" cap="none" dirty="0" err="1">
                <a:solidFill>
                  <a:schemeClr val="bg1"/>
                </a:solidFill>
              </a:rPr>
              <a:t>Religions</a:t>
            </a:r>
            <a:r>
              <a:rPr lang="pl-PL" cap="none" dirty="0">
                <a:solidFill>
                  <a:schemeClr val="bg1"/>
                </a:solidFill>
              </a:rPr>
              <a:t>. 16 (8), 978.</a:t>
            </a:r>
          </a:p>
          <a:p>
            <a:r>
              <a:rPr lang="pl-PL" cap="none" dirty="0">
                <a:solidFill>
                  <a:schemeClr val="bg1"/>
                </a:solidFill>
              </a:rPr>
              <a:t>Harrison M., Koenig H., </a:t>
            </a:r>
            <a:r>
              <a:rPr lang="pl-PL" cap="none" dirty="0" err="1">
                <a:solidFill>
                  <a:schemeClr val="bg1"/>
                </a:solidFill>
              </a:rPr>
              <a:t>Hays</a:t>
            </a:r>
            <a:r>
              <a:rPr lang="pl-PL" cap="none" dirty="0">
                <a:solidFill>
                  <a:schemeClr val="bg1"/>
                </a:solidFill>
              </a:rPr>
              <a:t> J., </a:t>
            </a:r>
            <a:r>
              <a:rPr lang="pl-PL" cap="none" dirty="0" err="1">
                <a:solidFill>
                  <a:schemeClr val="bg1"/>
                </a:solidFill>
              </a:rPr>
              <a:t>Eme-Akwari</a:t>
            </a:r>
            <a:r>
              <a:rPr lang="pl-PL" cap="none" dirty="0">
                <a:solidFill>
                  <a:schemeClr val="bg1"/>
                </a:solidFill>
              </a:rPr>
              <a:t> A., </a:t>
            </a:r>
            <a:r>
              <a:rPr lang="pl-PL" cap="none" dirty="0" err="1">
                <a:solidFill>
                  <a:schemeClr val="bg1"/>
                </a:solidFill>
              </a:rPr>
              <a:t>Pargament</a:t>
            </a:r>
            <a:r>
              <a:rPr lang="pl-PL" cap="none" dirty="0">
                <a:solidFill>
                  <a:schemeClr val="bg1"/>
                </a:solidFill>
              </a:rPr>
              <a:t> K. (2001). The </a:t>
            </a:r>
            <a:r>
              <a:rPr lang="pl-PL" cap="none" dirty="0" err="1">
                <a:solidFill>
                  <a:schemeClr val="bg1"/>
                </a:solidFill>
              </a:rPr>
              <a:t>epidemiology</a:t>
            </a:r>
            <a:r>
              <a:rPr lang="pl-PL" cap="none" dirty="0">
                <a:solidFill>
                  <a:schemeClr val="bg1"/>
                </a:solidFill>
              </a:rPr>
              <a:t> of </a:t>
            </a:r>
            <a:r>
              <a:rPr lang="pl-PL" cap="none" dirty="0" err="1">
                <a:solidFill>
                  <a:schemeClr val="bg1"/>
                </a:solidFill>
              </a:rPr>
              <a:t>religious</a:t>
            </a:r>
            <a:r>
              <a:rPr lang="pl-PL" cap="none" dirty="0">
                <a:solidFill>
                  <a:schemeClr val="bg1"/>
                </a:solidFill>
              </a:rPr>
              <a:t> </a:t>
            </a:r>
            <a:r>
              <a:rPr lang="pl-PL" cap="none" dirty="0" err="1">
                <a:solidFill>
                  <a:schemeClr val="bg1"/>
                </a:solidFill>
              </a:rPr>
              <a:t>coping</a:t>
            </a:r>
            <a:r>
              <a:rPr lang="pl-PL" cap="none" dirty="0">
                <a:solidFill>
                  <a:schemeClr val="bg1"/>
                </a:solidFill>
              </a:rPr>
              <a:t>: A </a:t>
            </a:r>
            <a:r>
              <a:rPr lang="pl-PL" cap="none" dirty="0" err="1">
                <a:solidFill>
                  <a:schemeClr val="bg1"/>
                </a:solidFill>
              </a:rPr>
              <a:t>review</a:t>
            </a:r>
            <a:r>
              <a:rPr lang="pl-PL" cap="none" dirty="0">
                <a:solidFill>
                  <a:schemeClr val="bg1"/>
                </a:solidFill>
              </a:rPr>
              <a:t> of </a:t>
            </a:r>
            <a:r>
              <a:rPr lang="pl-PL" cap="none" dirty="0" err="1">
                <a:solidFill>
                  <a:schemeClr val="bg1"/>
                </a:solidFill>
              </a:rPr>
              <a:t>recent</a:t>
            </a:r>
            <a:r>
              <a:rPr lang="pl-PL" cap="none" dirty="0">
                <a:solidFill>
                  <a:schemeClr val="bg1"/>
                </a:solidFill>
              </a:rPr>
              <a:t> </a:t>
            </a:r>
            <a:r>
              <a:rPr lang="pl-PL" cap="none" dirty="0" err="1">
                <a:solidFill>
                  <a:schemeClr val="bg1"/>
                </a:solidFill>
              </a:rPr>
              <a:t>literature</a:t>
            </a:r>
            <a:r>
              <a:rPr lang="pl-PL" cap="none" dirty="0">
                <a:solidFill>
                  <a:schemeClr val="bg1"/>
                </a:solidFill>
              </a:rPr>
              <a:t>. International </a:t>
            </a:r>
            <a:r>
              <a:rPr lang="pl-PL" cap="none" dirty="0" err="1">
                <a:solidFill>
                  <a:schemeClr val="bg1"/>
                </a:solidFill>
              </a:rPr>
              <a:t>Review</a:t>
            </a:r>
            <a:r>
              <a:rPr lang="pl-PL" cap="none" dirty="0">
                <a:solidFill>
                  <a:schemeClr val="bg1"/>
                </a:solidFill>
              </a:rPr>
              <a:t> of Psychiatry 13: 86–93.</a:t>
            </a:r>
          </a:p>
          <a:p>
            <a:r>
              <a:rPr lang="pl-PL" cap="none" dirty="0">
                <a:solidFill>
                  <a:schemeClr val="bg1"/>
                </a:solidFill>
              </a:rPr>
              <a:t>Hood R., Hill P., </a:t>
            </a:r>
            <a:r>
              <a:rPr lang="pl-PL" cap="none" dirty="0" err="1">
                <a:solidFill>
                  <a:schemeClr val="bg1"/>
                </a:solidFill>
              </a:rPr>
              <a:t>Spilka</a:t>
            </a:r>
            <a:r>
              <a:rPr lang="pl-PL" cap="none" dirty="0">
                <a:solidFill>
                  <a:schemeClr val="bg1"/>
                </a:solidFill>
              </a:rPr>
              <a:t> B. (2009). The </a:t>
            </a:r>
            <a:r>
              <a:rPr lang="pl-PL" cap="none" dirty="0" err="1">
                <a:solidFill>
                  <a:schemeClr val="bg1"/>
                </a:solidFill>
              </a:rPr>
              <a:t>Psychology</a:t>
            </a:r>
            <a:r>
              <a:rPr lang="pl-PL" cap="none" dirty="0">
                <a:solidFill>
                  <a:schemeClr val="bg1"/>
                </a:solidFill>
              </a:rPr>
              <a:t> of </a:t>
            </a:r>
            <a:r>
              <a:rPr lang="pl-PL" cap="none" dirty="0" err="1">
                <a:solidFill>
                  <a:schemeClr val="bg1"/>
                </a:solidFill>
              </a:rPr>
              <a:t>Religion</a:t>
            </a:r>
            <a:r>
              <a:rPr lang="pl-PL" cap="none" dirty="0">
                <a:solidFill>
                  <a:schemeClr val="bg1"/>
                </a:solidFill>
              </a:rPr>
              <a:t>. </a:t>
            </a:r>
            <a:r>
              <a:rPr lang="pl-PL" cap="none" dirty="0" err="1">
                <a:solidFill>
                  <a:schemeClr val="bg1"/>
                </a:solidFill>
              </a:rPr>
              <a:t>An</a:t>
            </a:r>
            <a:r>
              <a:rPr lang="pl-PL" cap="none" dirty="0">
                <a:solidFill>
                  <a:schemeClr val="bg1"/>
                </a:solidFill>
              </a:rPr>
              <a:t> </a:t>
            </a:r>
            <a:r>
              <a:rPr lang="pl-PL" cap="none" dirty="0" err="1">
                <a:solidFill>
                  <a:schemeClr val="bg1"/>
                </a:solidFill>
              </a:rPr>
              <a:t>Empirical</a:t>
            </a:r>
            <a:r>
              <a:rPr lang="pl-PL" cap="none" dirty="0">
                <a:solidFill>
                  <a:schemeClr val="bg1"/>
                </a:solidFill>
              </a:rPr>
              <a:t> </a:t>
            </a:r>
            <a:r>
              <a:rPr lang="pl-PL" cap="none" dirty="0" err="1">
                <a:solidFill>
                  <a:schemeClr val="bg1"/>
                </a:solidFill>
              </a:rPr>
              <a:t>Approach</a:t>
            </a:r>
            <a:r>
              <a:rPr lang="pl-PL" cap="none" dirty="0">
                <a:solidFill>
                  <a:schemeClr val="bg1"/>
                </a:solidFill>
              </a:rPr>
              <a:t>. New York: </a:t>
            </a:r>
            <a:r>
              <a:rPr lang="pl-PL" cap="none" dirty="0" err="1">
                <a:solidFill>
                  <a:schemeClr val="bg1"/>
                </a:solidFill>
              </a:rPr>
              <a:t>Guilford</a:t>
            </a:r>
            <a:r>
              <a:rPr lang="pl-PL" cap="none" dirty="0">
                <a:solidFill>
                  <a:schemeClr val="bg1"/>
                </a:solidFill>
              </a:rPr>
              <a:t> Press.</a:t>
            </a:r>
          </a:p>
          <a:p>
            <a:r>
              <a:rPr lang="pl-PL" cap="none" dirty="0">
                <a:solidFill>
                  <a:schemeClr val="bg1"/>
                </a:solidFill>
              </a:rPr>
              <a:t>Huber S., Huber O. (2012). The </a:t>
            </a:r>
            <a:r>
              <a:rPr lang="pl-PL" cap="none" dirty="0" err="1">
                <a:solidFill>
                  <a:schemeClr val="bg1"/>
                </a:solidFill>
              </a:rPr>
              <a:t>centrality</a:t>
            </a:r>
            <a:r>
              <a:rPr lang="pl-PL" cap="none" dirty="0">
                <a:solidFill>
                  <a:schemeClr val="bg1"/>
                </a:solidFill>
              </a:rPr>
              <a:t> of </a:t>
            </a:r>
            <a:r>
              <a:rPr lang="pl-PL" cap="none" dirty="0" err="1">
                <a:solidFill>
                  <a:schemeClr val="bg1"/>
                </a:solidFill>
              </a:rPr>
              <a:t>religiosity</a:t>
            </a:r>
            <a:r>
              <a:rPr lang="pl-PL" cap="none" dirty="0">
                <a:solidFill>
                  <a:schemeClr val="bg1"/>
                </a:solidFill>
              </a:rPr>
              <a:t> </a:t>
            </a:r>
            <a:r>
              <a:rPr lang="pl-PL" cap="none" dirty="0" err="1">
                <a:solidFill>
                  <a:schemeClr val="bg1"/>
                </a:solidFill>
              </a:rPr>
              <a:t>scale</a:t>
            </a:r>
            <a:r>
              <a:rPr lang="pl-PL" cap="none" dirty="0">
                <a:solidFill>
                  <a:schemeClr val="bg1"/>
                </a:solidFill>
              </a:rPr>
              <a:t> (CRS). </a:t>
            </a:r>
            <a:r>
              <a:rPr lang="pl-PL" cap="none" dirty="0" err="1">
                <a:solidFill>
                  <a:schemeClr val="bg1"/>
                </a:solidFill>
              </a:rPr>
              <a:t>Religions</a:t>
            </a:r>
            <a:r>
              <a:rPr lang="pl-PL" cap="none" dirty="0">
                <a:solidFill>
                  <a:schemeClr val="bg1"/>
                </a:solidFill>
              </a:rPr>
              <a:t>. 3 (3): 710-724.</a:t>
            </a:r>
          </a:p>
          <a:p>
            <a:endParaRPr lang="pl-PL" cap="none" dirty="0">
              <a:solidFill>
                <a:schemeClr val="bg1"/>
              </a:solidFill>
            </a:endParaRPr>
          </a:p>
          <a:p>
            <a:endParaRPr lang="pl-PL" cap="none" dirty="0">
              <a:solidFill>
                <a:schemeClr val="bg1"/>
              </a:solidFill>
            </a:endParaRPr>
          </a:p>
        </p:txBody>
      </p:sp>
    </p:spTree>
    <p:extLst>
      <p:ext uri="{BB962C8B-B14F-4D97-AF65-F5344CB8AC3E}">
        <p14:creationId xmlns:p14="http://schemas.microsoft.com/office/powerpoint/2010/main" val="795882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650104" y="1131909"/>
            <a:ext cx="11165500" cy="5185520"/>
          </a:xfrm>
        </p:spPr>
        <p:txBody>
          <a:bodyPr>
            <a:normAutofit fontScale="77500" lnSpcReduction="20000"/>
          </a:bodyPr>
          <a:lstStyle/>
          <a:p>
            <a:r>
              <a:rPr lang="pl-PL" b="1" dirty="0">
                <a:solidFill>
                  <a:schemeClr val="bg1"/>
                </a:solidFill>
              </a:rPr>
              <a:t>Bibliografia:</a:t>
            </a:r>
          </a:p>
          <a:p>
            <a:endParaRPr lang="en-US" sz="1600" cap="none" dirty="0">
              <a:solidFill>
                <a:schemeClr val="bg1"/>
              </a:solidFill>
            </a:endParaRPr>
          </a:p>
          <a:p>
            <a:r>
              <a:rPr lang="pl-PL" cap="none" dirty="0">
                <a:solidFill>
                  <a:schemeClr val="bg1"/>
                </a:solidFill>
              </a:rPr>
              <a:t>Kościelniak, K. (2002). Chrześcijaństwo w spotkaniu z religiami świata. Kraków: Wyd. M.</a:t>
            </a:r>
          </a:p>
          <a:p>
            <a:r>
              <a:rPr lang="pl-PL" cap="none" dirty="0">
                <a:solidFill>
                  <a:schemeClr val="bg1"/>
                </a:solidFill>
              </a:rPr>
              <a:t>Krause N, </a:t>
            </a:r>
            <a:r>
              <a:rPr lang="pl-PL" cap="none" dirty="0" err="1">
                <a:solidFill>
                  <a:schemeClr val="bg1"/>
                </a:solidFill>
              </a:rPr>
              <a:t>Hayward</a:t>
            </a:r>
            <a:r>
              <a:rPr lang="pl-PL" cap="none" dirty="0">
                <a:solidFill>
                  <a:schemeClr val="bg1"/>
                </a:solidFill>
              </a:rPr>
              <a:t> D. (2012). </a:t>
            </a:r>
            <a:r>
              <a:rPr lang="pl-PL" cap="none" dirty="0" err="1">
                <a:solidFill>
                  <a:schemeClr val="bg1"/>
                </a:solidFill>
              </a:rPr>
              <a:t>Religion</a:t>
            </a:r>
            <a:r>
              <a:rPr lang="pl-PL" cap="none" dirty="0">
                <a:solidFill>
                  <a:schemeClr val="bg1"/>
                </a:solidFill>
              </a:rPr>
              <a:t>, </a:t>
            </a:r>
            <a:r>
              <a:rPr lang="pl-PL" cap="none" dirty="0" err="1">
                <a:solidFill>
                  <a:schemeClr val="bg1"/>
                </a:solidFill>
              </a:rPr>
              <a:t>meaning</a:t>
            </a:r>
            <a:r>
              <a:rPr lang="pl-PL" cap="none" dirty="0">
                <a:solidFill>
                  <a:schemeClr val="bg1"/>
                </a:solidFill>
              </a:rPr>
              <a:t> in life, and </a:t>
            </a:r>
            <a:r>
              <a:rPr lang="pl-PL" cap="none" dirty="0" err="1">
                <a:solidFill>
                  <a:schemeClr val="bg1"/>
                </a:solidFill>
              </a:rPr>
              <a:t>change</a:t>
            </a:r>
            <a:r>
              <a:rPr lang="pl-PL" cap="none" dirty="0">
                <a:solidFill>
                  <a:schemeClr val="bg1"/>
                </a:solidFill>
              </a:rPr>
              <a:t> in </a:t>
            </a:r>
            <a:r>
              <a:rPr lang="pl-PL" cap="none" dirty="0" err="1">
                <a:solidFill>
                  <a:schemeClr val="bg1"/>
                </a:solidFill>
              </a:rPr>
              <a:t>physical</a:t>
            </a:r>
            <a:r>
              <a:rPr lang="pl-PL" cap="none" dirty="0">
                <a:solidFill>
                  <a:schemeClr val="bg1"/>
                </a:solidFill>
              </a:rPr>
              <a:t> </a:t>
            </a:r>
            <a:r>
              <a:rPr lang="pl-PL" cap="none" dirty="0" err="1">
                <a:solidFill>
                  <a:schemeClr val="bg1"/>
                </a:solidFill>
              </a:rPr>
              <a:t>functioning</a:t>
            </a:r>
            <a:r>
              <a:rPr lang="pl-PL" cap="none" dirty="0">
                <a:solidFill>
                  <a:schemeClr val="bg1"/>
                </a:solidFill>
              </a:rPr>
              <a:t> </a:t>
            </a:r>
            <a:r>
              <a:rPr lang="pl-PL" cap="none" dirty="0" err="1">
                <a:solidFill>
                  <a:schemeClr val="bg1"/>
                </a:solidFill>
              </a:rPr>
              <a:t>during</a:t>
            </a:r>
            <a:r>
              <a:rPr lang="pl-PL" cap="none" dirty="0">
                <a:solidFill>
                  <a:schemeClr val="bg1"/>
                </a:solidFill>
              </a:rPr>
              <a:t> </a:t>
            </a:r>
            <a:r>
              <a:rPr lang="pl-PL" cap="none" dirty="0" err="1">
                <a:solidFill>
                  <a:schemeClr val="bg1"/>
                </a:solidFill>
              </a:rPr>
              <a:t>late</a:t>
            </a:r>
            <a:r>
              <a:rPr lang="pl-PL" cap="none" dirty="0">
                <a:solidFill>
                  <a:schemeClr val="bg1"/>
                </a:solidFill>
              </a:rPr>
              <a:t> </a:t>
            </a:r>
            <a:r>
              <a:rPr lang="pl-PL" cap="none" dirty="0" err="1">
                <a:solidFill>
                  <a:schemeClr val="bg1"/>
                </a:solidFill>
              </a:rPr>
              <a:t>adulthood</a:t>
            </a:r>
            <a:r>
              <a:rPr lang="pl-PL" cap="none" dirty="0">
                <a:solidFill>
                  <a:schemeClr val="bg1"/>
                </a:solidFill>
              </a:rPr>
              <a:t>. </a:t>
            </a:r>
            <a:r>
              <a:rPr lang="pl-PL" cap="none" dirty="0" err="1">
                <a:solidFill>
                  <a:schemeClr val="bg1"/>
                </a:solidFill>
              </a:rPr>
              <a:t>Journal</a:t>
            </a:r>
            <a:r>
              <a:rPr lang="pl-PL" cap="none" dirty="0">
                <a:solidFill>
                  <a:schemeClr val="bg1"/>
                </a:solidFill>
              </a:rPr>
              <a:t> of </a:t>
            </a:r>
            <a:r>
              <a:rPr lang="pl-PL" cap="none" dirty="0" err="1">
                <a:solidFill>
                  <a:schemeClr val="bg1"/>
                </a:solidFill>
              </a:rPr>
              <a:t>Adult</a:t>
            </a:r>
            <a:r>
              <a:rPr lang="pl-PL" cap="none" dirty="0">
                <a:solidFill>
                  <a:schemeClr val="bg1"/>
                </a:solidFill>
              </a:rPr>
              <a:t> Development 19: 158–69.</a:t>
            </a:r>
          </a:p>
          <a:p>
            <a:r>
              <a:rPr lang="pl-PL" cap="none" dirty="0">
                <a:solidFill>
                  <a:schemeClr val="bg1"/>
                </a:solidFill>
              </a:rPr>
              <a:t>Krok, D. (2009). Religijność a duchowość – różnice i podobieństwa z perspektywy psychologii religii. Polskie Forum Psychologiczne, 14 (1), 126-141.</a:t>
            </a:r>
          </a:p>
          <a:p>
            <a:r>
              <a:rPr lang="pl-PL" cap="none" dirty="0">
                <a:solidFill>
                  <a:schemeClr val="bg1"/>
                </a:solidFill>
              </a:rPr>
              <a:t> </a:t>
            </a:r>
            <a:r>
              <a:rPr lang="pl-PL" cap="none" dirty="0" err="1">
                <a:solidFill>
                  <a:schemeClr val="bg1"/>
                </a:solidFill>
              </a:rPr>
              <a:t>McLeod</a:t>
            </a:r>
            <a:r>
              <a:rPr lang="pl-PL" cap="none" dirty="0">
                <a:solidFill>
                  <a:schemeClr val="bg1"/>
                </a:solidFill>
              </a:rPr>
              <a:t>-Harrison M. (2020). </a:t>
            </a:r>
            <a:r>
              <a:rPr lang="pl-PL" cap="none" dirty="0" err="1">
                <a:solidFill>
                  <a:schemeClr val="bg1"/>
                </a:solidFill>
              </a:rPr>
              <a:t>Religion</a:t>
            </a:r>
            <a:r>
              <a:rPr lang="pl-PL" cap="none" dirty="0">
                <a:solidFill>
                  <a:schemeClr val="bg1"/>
                </a:solidFill>
              </a:rPr>
              <a:t> and the </a:t>
            </a:r>
            <a:r>
              <a:rPr lang="pl-PL" cap="none" dirty="0" err="1">
                <a:solidFill>
                  <a:schemeClr val="bg1"/>
                </a:solidFill>
              </a:rPr>
              <a:t>meaning</a:t>
            </a:r>
            <a:r>
              <a:rPr lang="pl-PL" cap="none" dirty="0">
                <a:solidFill>
                  <a:schemeClr val="bg1"/>
                </a:solidFill>
              </a:rPr>
              <a:t> of life: </a:t>
            </a:r>
            <a:r>
              <a:rPr lang="pl-PL" cap="none" dirty="0" err="1">
                <a:solidFill>
                  <a:schemeClr val="bg1"/>
                </a:solidFill>
              </a:rPr>
              <a:t>An</a:t>
            </a:r>
            <a:r>
              <a:rPr lang="pl-PL" cap="none" dirty="0">
                <a:solidFill>
                  <a:schemeClr val="bg1"/>
                </a:solidFill>
              </a:rPr>
              <a:t> </a:t>
            </a:r>
            <a:r>
              <a:rPr lang="pl-PL" cap="none" dirty="0" err="1">
                <a:solidFill>
                  <a:schemeClr val="bg1"/>
                </a:solidFill>
              </a:rPr>
              <a:t>existential</a:t>
            </a:r>
            <a:r>
              <a:rPr lang="pl-PL" cap="none" dirty="0">
                <a:solidFill>
                  <a:schemeClr val="bg1"/>
                </a:solidFill>
              </a:rPr>
              <a:t> </a:t>
            </a:r>
            <a:r>
              <a:rPr lang="pl-PL" cap="none" dirty="0" err="1">
                <a:solidFill>
                  <a:schemeClr val="bg1"/>
                </a:solidFill>
              </a:rPr>
              <a:t>approach</a:t>
            </a:r>
            <a:r>
              <a:rPr lang="pl-PL" cap="none" dirty="0">
                <a:solidFill>
                  <a:schemeClr val="bg1"/>
                </a:solidFill>
              </a:rPr>
              <a:t>. </a:t>
            </a:r>
            <a:r>
              <a:rPr lang="pl-PL" cap="none" dirty="0" err="1">
                <a:solidFill>
                  <a:schemeClr val="bg1"/>
                </a:solidFill>
              </a:rPr>
              <a:t>Faith</a:t>
            </a:r>
            <a:r>
              <a:rPr lang="pl-PL" cap="none" dirty="0">
                <a:solidFill>
                  <a:schemeClr val="bg1"/>
                </a:solidFill>
              </a:rPr>
              <a:t> and </a:t>
            </a:r>
            <a:r>
              <a:rPr lang="pl-PL" cap="none" dirty="0" err="1">
                <a:solidFill>
                  <a:schemeClr val="bg1"/>
                </a:solidFill>
              </a:rPr>
              <a:t>Philosophy</a:t>
            </a:r>
            <a:r>
              <a:rPr lang="pl-PL" cap="none" dirty="0">
                <a:solidFill>
                  <a:schemeClr val="bg1"/>
                </a:solidFill>
              </a:rPr>
              <a:t>: </a:t>
            </a:r>
            <a:r>
              <a:rPr lang="pl-PL" cap="none" dirty="0" err="1">
                <a:solidFill>
                  <a:schemeClr val="bg1"/>
                </a:solidFill>
              </a:rPr>
              <a:t>Journal</a:t>
            </a:r>
            <a:r>
              <a:rPr lang="pl-PL" cap="none" dirty="0">
                <a:solidFill>
                  <a:schemeClr val="bg1"/>
                </a:solidFill>
              </a:rPr>
              <a:t> of the </a:t>
            </a:r>
            <a:r>
              <a:rPr lang="pl-PL" cap="none" dirty="0" err="1">
                <a:solidFill>
                  <a:schemeClr val="bg1"/>
                </a:solidFill>
              </a:rPr>
              <a:t>Society</a:t>
            </a:r>
            <a:r>
              <a:rPr lang="pl-PL" cap="none" dirty="0">
                <a:solidFill>
                  <a:schemeClr val="bg1"/>
                </a:solidFill>
              </a:rPr>
              <a:t> of Christian </a:t>
            </a:r>
            <a:r>
              <a:rPr lang="pl-PL" cap="none" dirty="0" err="1">
                <a:solidFill>
                  <a:schemeClr val="bg1"/>
                </a:solidFill>
              </a:rPr>
              <a:t>Philosophers</a:t>
            </a:r>
            <a:r>
              <a:rPr lang="pl-PL" cap="none" dirty="0">
                <a:solidFill>
                  <a:schemeClr val="bg1"/>
                </a:solidFill>
              </a:rPr>
              <a:t>, 37: 559.</a:t>
            </a:r>
          </a:p>
          <a:p>
            <a:r>
              <a:rPr lang="pl-PL" cap="none" dirty="0" err="1">
                <a:solidFill>
                  <a:schemeClr val="bg1"/>
                </a:solidFill>
              </a:rPr>
              <a:t>Mickletwait</a:t>
            </a:r>
            <a:r>
              <a:rPr lang="pl-PL" cap="none" dirty="0">
                <a:solidFill>
                  <a:schemeClr val="bg1"/>
                </a:solidFill>
              </a:rPr>
              <a:t> J., </a:t>
            </a:r>
            <a:r>
              <a:rPr lang="pl-PL" cap="none" dirty="0" err="1">
                <a:solidFill>
                  <a:schemeClr val="bg1"/>
                </a:solidFill>
              </a:rPr>
              <a:t>Wooldrige</a:t>
            </a:r>
            <a:r>
              <a:rPr lang="pl-PL" cap="none" dirty="0">
                <a:solidFill>
                  <a:schemeClr val="bg1"/>
                </a:solidFill>
              </a:rPr>
              <a:t> A. (2011). Powrót Boga. Poznań: Zysk i S-Ka.</a:t>
            </a:r>
          </a:p>
          <a:p>
            <a:r>
              <a:rPr lang="pl-PL" cap="none" dirty="0" err="1">
                <a:solidFill>
                  <a:schemeClr val="bg1"/>
                </a:solidFill>
              </a:rPr>
              <a:t>Propst</a:t>
            </a:r>
            <a:r>
              <a:rPr lang="pl-PL" cap="none" dirty="0">
                <a:solidFill>
                  <a:schemeClr val="bg1"/>
                </a:solidFill>
              </a:rPr>
              <a:t> L., </a:t>
            </a:r>
            <a:r>
              <a:rPr lang="pl-PL" cap="none" dirty="0" err="1">
                <a:solidFill>
                  <a:schemeClr val="bg1"/>
                </a:solidFill>
              </a:rPr>
              <a:t>Ostrom</a:t>
            </a:r>
            <a:r>
              <a:rPr lang="pl-PL" cap="none" dirty="0">
                <a:solidFill>
                  <a:schemeClr val="bg1"/>
                </a:solidFill>
              </a:rPr>
              <a:t> R., Watkins R. Dean T. </a:t>
            </a:r>
            <a:r>
              <a:rPr lang="pl-PL" cap="none" dirty="0" err="1">
                <a:solidFill>
                  <a:schemeClr val="bg1"/>
                </a:solidFill>
              </a:rPr>
              <a:t>Mshburn</a:t>
            </a:r>
            <a:r>
              <a:rPr lang="pl-PL" cap="none" dirty="0">
                <a:solidFill>
                  <a:schemeClr val="bg1"/>
                </a:solidFill>
              </a:rPr>
              <a:t> D. (1992). </a:t>
            </a:r>
            <a:r>
              <a:rPr lang="pl-PL" cap="none" dirty="0" err="1">
                <a:solidFill>
                  <a:schemeClr val="bg1"/>
                </a:solidFill>
              </a:rPr>
              <a:t>Comparative</a:t>
            </a:r>
            <a:r>
              <a:rPr lang="pl-PL" cap="none" dirty="0">
                <a:solidFill>
                  <a:schemeClr val="bg1"/>
                </a:solidFill>
              </a:rPr>
              <a:t> </a:t>
            </a:r>
            <a:r>
              <a:rPr lang="pl-PL" cap="none" dirty="0" err="1">
                <a:solidFill>
                  <a:schemeClr val="bg1"/>
                </a:solidFill>
              </a:rPr>
              <a:t>efficacy</a:t>
            </a:r>
            <a:r>
              <a:rPr lang="pl-PL" cap="none" dirty="0">
                <a:solidFill>
                  <a:schemeClr val="bg1"/>
                </a:solidFill>
              </a:rPr>
              <a:t> of </a:t>
            </a:r>
            <a:r>
              <a:rPr lang="pl-PL" cap="none" dirty="0" err="1">
                <a:solidFill>
                  <a:schemeClr val="bg1"/>
                </a:solidFill>
              </a:rPr>
              <a:t>religious</a:t>
            </a:r>
            <a:r>
              <a:rPr lang="pl-PL" cap="none" dirty="0">
                <a:solidFill>
                  <a:schemeClr val="bg1"/>
                </a:solidFill>
              </a:rPr>
              <a:t> and </a:t>
            </a:r>
            <a:r>
              <a:rPr lang="pl-PL" cap="none" dirty="0" err="1">
                <a:solidFill>
                  <a:schemeClr val="bg1"/>
                </a:solidFill>
              </a:rPr>
              <a:t>nonreligious</a:t>
            </a:r>
            <a:r>
              <a:rPr lang="pl-PL" cap="none" dirty="0">
                <a:solidFill>
                  <a:schemeClr val="bg1"/>
                </a:solidFill>
              </a:rPr>
              <a:t> </a:t>
            </a:r>
            <a:r>
              <a:rPr lang="pl-PL" cap="none" dirty="0" err="1">
                <a:solidFill>
                  <a:schemeClr val="bg1"/>
                </a:solidFill>
              </a:rPr>
              <a:t>cognitive-behavioral</a:t>
            </a:r>
            <a:r>
              <a:rPr lang="pl-PL" cap="none" dirty="0">
                <a:solidFill>
                  <a:schemeClr val="bg1"/>
                </a:solidFill>
              </a:rPr>
              <a:t> </a:t>
            </a:r>
            <a:r>
              <a:rPr lang="pl-PL" cap="none" dirty="0" err="1">
                <a:solidFill>
                  <a:schemeClr val="bg1"/>
                </a:solidFill>
              </a:rPr>
              <a:t>therapy</a:t>
            </a:r>
            <a:r>
              <a:rPr lang="pl-PL" cap="none" dirty="0">
                <a:solidFill>
                  <a:schemeClr val="bg1"/>
                </a:solidFill>
              </a:rPr>
              <a:t> for the </a:t>
            </a:r>
            <a:r>
              <a:rPr lang="pl-PL" cap="none" dirty="0" err="1">
                <a:solidFill>
                  <a:schemeClr val="bg1"/>
                </a:solidFill>
              </a:rPr>
              <a:t>treatment</a:t>
            </a:r>
            <a:r>
              <a:rPr lang="pl-PL" cap="none" dirty="0">
                <a:solidFill>
                  <a:schemeClr val="bg1"/>
                </a:solidFill>
              </a:rPr>
              <a:t> of </a:t>
            </a:r>
            <a:r>
              <a:rPr lang="pl-PL" cap="none" dirty="0" err="1">
                <a:solidFill>
                  <a:schemeClr val="bg1"/>
                </a:solidFill>
              </a:rPr>
              <a:t>clinical</a:t>
            </a:r>
            <a:r>
              <a:rPr lang="pl-PL" cap="none" dirty="0">
                <a:solidFill>
                  <a:schemeClr val="bg1"/>
                </a:solidFill>
              </a:rPr>
              <a:t> </a:t>
            </a:r>
            <a:r>
              <a:rPr lang="pl-PL" cap="none" dirty="0" err="1">
                <a:solidFill>
                  <a:schemeClr val="bg1"/>
                </a:solidFill>
              </a:rPr>
              <a:t>depression</a:t>
            </a:r>
            <a:r>
              <a:rPr lang="pl-PL" cap="none" dirty="0">
                <a:solidFill>
                  <a:schemeClr val="bg1"/>
                </a:solidFill>
              </a:rPr>
              <a:t> in </a:t>
            </a:r>
            <a:r>
              <a:rPr lang="pl-PL" cap="none" dirty="0" err="1">
                <a:solidFill>
                  <a:schemeClr val="bg1"/>
                </a:solidFill>
              </a:rPr>
              <a:t>religious</a:t>
            </a:r>
            <a:r>
              <a:rPr lang="pl-PL" cap="none" dirty="0">
                <a:solidFill>
                  <a:schemeClr val="bg1"/>
                </a:solidFill>
              </a:rPr>
              <a:t> </a:t>
            </a:r>
            <a:r>
              <a:rPr lang="pl-PL" cap="none" dirty="0" err="1">
                <a:solidFill>
                  <a:schemeClr val="bg1"/>
                </a:solidFill>
              </a:rPr>
              <a:t>individuals</a:t>
            </a:r>
            <a:r>
              <a:rPr lang="pl-PL" cap="none" dirty="0">
                <a:solidFill>
                  <a:schemeClr val="bg1"/>
                </a:solidFill>
              </a:rPr>
              <a:t>. </a:t>
            </a:r>
            <a:r>
              <a:rPr lang="pl-PL" cap="none" dirty="0" err="1">
                <a:solidFill>
                  <a:schemeClr val="bg1"/>
                </a:solidFill>
              </a:rPr>
              <a:t>Consult</a:t>
            </a:r>
            <a:r>
              <a:rPr lang="pl-PL" cap="none" dirty="0">
                <a:solidFill>
                  <a:schemeClr val="bg1"/>
                </a:solidFill>
              </a:rPr>
              <a:t> </a:t>
            </a:r>
            <a:r>
              <a:rPr lang="pl-PL" cap="none" dirty="0" err="1">
                <a:solidFill>
                  <a:schemeClr val="bg1"/>
                </a:solidFill>
              </a:rPr>
              <a:t>Clinical</a:t>
            </a:r>
            <a:r>
              <a:rPr lang="pl-PL" cap="none" dirty="0">
                <a:solidFill>
                  <a:schemeClr val="bg1"/>
                </a:solidFill>
              </a:rPr>
              <a:t> </a:t>
            </a:r>
            <a:r>
              <a:rPr lang="pl-PL" cap="none" dirty="0" err="1">
                <a:solidFill>
                  <a:schemeClr val="bg1"/>
                </a:solidFill>
              </a:rPr>
              <a:t>psychology</a:t>
            </a:r>
            <a:r>
              <a:rPr lang="pl-PL" cap="none" dirty="0">
                <a:solidFill>
                  <a:schemeClr val="bg1"/>
                </a:solidFill>
              </a:rPr>
              <a:t>, 60 (1): 94-103.</a:t>
            </a:r>
          </a:p>
          <a:p>
            <a:r>
              <a:rPr lang="pl-PL" cap="none" dirty="0" err="1">
                <a:solidFill>
                  <a:schemeClr val="bg1"/>
                </a:solidFill>
              </a:rPr>
              <a:t>Stawiszynski</a:t>
            </a:r>
            <a:r>
              <a:rPr lang="pl-PL" cap="none" dirty="0">
                <a:solidFill>
                  <a:schemeClr val="bg1"/>
                </a:solidFill>
              </a:rPr>
              <a:t> T. (2024). Powrót fatum. Kraków: Znak.</a:t>
            </a:r>
          </a:p>
          <a:p>
            <a:r>
              <a:rPr lang="pl-PL" cap="none" dirty="0" err="1">
                <a:solidFill>
                  <a:schemeClr val="bg1"/>
                </a:solidFill>
              </a:rPr>
              <a:t>Steuden</a:t>
            </a:r>
            <a:r>
              <a:rPr lang="pl-PL" cap="none" dirty="0">
                <a:solidFill>
                  <a:schemeClr val="bg1"/>
                </a:solidFill>
              </a:rPr>
              <a:t>, S. (2011). Psychologia starzenia się. Warszawa: PWN.</a:t>
            </a:r>
          </a:p>
          <a:p>
            <a:r>
              <a:rPr lang="pl-PL" cap="none" dirty="0" err="1">
                <a:solidFill>
                  <a:schemeClr val="bg1"/>
                </a:solidFill>
              </a:rPr>
              <a:t>Wąchol</a:t>
            </a:r>
            <a:r>
              <a:rPr lang="pl-PL" cap="none" dirty="0">
                <a:solidFill>
                  <a:schemeClr val="bg1"/>
                </a:solidFill>
              </a:rPr>
              <a:t> G. (2025) </a:t>
            </a:r>
            <a:r>
              <a:rPr lang="pl-PL" cap="none" dirty="0" err="1">
                <a:solidFill>
                  <a:schemeClr val="bg1"/>
                </a:solidFill>
              </a:rPr>
              <a:t>Pentekostalizacja</a:t>
            </a:r>
            <a:r>
              <a:rPr lang="pl-PL" cap="none" dirty="0">
                <a:solidFill>
                  <a:schemeClr val="bg1"/>
                </a:solidFill>
              </a:rPr>
              <a:t> chrześcijaństwa a zaburzenia psychiczne – wybrane problemy duszpasterskie. Teologia i </a:t>
            </a:r>
            <a:r>
              <a:rPr lang="pl-PL" cap="none" dirty="0" err="1">
                <a:solidFill>
                  <a:schemeClr val="bg1"/>
                </a:solidFill>
              </a:rPr>
              <a:t>Czlowiek</a:t>
            </a:r>
            <a:r>
              <a:rPr lang="pl-PL" cap="none" dirty="0">
                <a:solidFill>
                  <a:schemeClr val="bg1"/>
                </a:solidFill>
              </a:rPr>
              <a:t>, 69 (1): 99-113</a:t>
            </a:r>
          </a:p>
          <a:p>
            <a:r>
              <a:rPr lang="pl-PL" cap="none" dirty="0">
                <a:solidFill>
                  <a:schemeClr val="bg1"/>
                </a:solidFill>
              </a:rPr>
              <a:t>Zarzycka, B., </a:t>
            </a:r>
            <a:r>
              <a:rPr lang="pl-PL" cap="none" dirty="0" err="1">
                <a:solidFill>
                  <a:schemeClr val="bg1"/>
                </a:solidFill>
              </a:rPr>
              <a:t>Tychmanowicz</a:t>
            </a:r>
            <a:r>
              <a:rPr lang="pl-PL" cap="none" dirty="0">
                <a:solidFill>
                  <a:schemeClr val="bg1"/>
                </a:solidFill>
              </a:rPr>
              <a:t>, A., Krok, D. (2020). </a:t>
            </a:r>
            <a:r>
              <a:rPr lang="pl-PL" cap="none" dirty="0" err="1">
                <a:solidFill>
                  <a:schemeClr val="bg1"/>
                </a:solidFill>
              </a:rPr>
              <a:t>Religious</a:t>
            </a:r>
            <a:r>
              <a:rPr lang="pl-PL" cap="none" dirty="0">
                <a:solidFill>
                  <a:schemeClr val="bg1"/>
                </a:solidFill>
              </a:rPr>
              <a:t> </a:t>
            </a:r>
            <a:r>
              <a:rPr lang="pl-PL" cap="none" dirty="0" err="1">
                <a:solidFill>
                  <a:schemeClr val="bg1"/>
                </a:solidFill>
              </a:rPr>
              <a:t>struggle</a:t>
            </a:r>
            <a:r>
              <a:rPr lang="pl-PL" cap="none" dirty="0">
                <a:solidFill>
                  <a:schemeClr val="bg1"/>
                </a:solidFill>
              </a:rPr>
              <a:t> and </a:t>
            </a:r>
            <a:r>
              <a:rPr lang="pl-PL" cap="none" dirty="0" err="1">
                <a:solidFill>
                  <a:schemeClr val="bg1"/>
                </a:solidFill>
              </a:rPr>
              <a:t>psychological</a:t>
            </a:r>
            <a:r>
              <a:rPr lang="pl-PL" cap="none" dirty="0">
                <a:solidFill>
                  <a:schemeClr val="bg1"/>
                </a:solidFill>
              </a:rPr>
              <a:t> </a:t>
            </a:r>
            <a:r>
              <a:rPr lang="pl-PL" cap="none" dirty="0" err="1">
                <a:solidFill>
                  <a:schemeClr val="bg1"/>
                </a:solidFill>
              </a:rPr>
              <a:t>well-being</a:t>
            </a:r>
            <a:r>
              <a:rPr lang="pl-PL" cap="none" dirty="0">
                <a:solidFill>
                  <a:schemeClr val="bg1"/>
                </a:solidFill>
              </a:rPr>
              <a:t>: The </a:t>
            </a:r>
            <a:r>
              <a:rPr lang="pl-PL" cap="none" dirty="0" err="1">
                <a:solidFill>
                  <a:schemeClr val="bg1"/>
                </a:solidFill>
              </a:rPr>
              <a:t>mediating</a:t>
            </a:r>
            <a:r>
              <a:rPr lang="pl-PL" cap="none" dirty="0">
                <a:solidFill>
                  <a:schemeClr val="bg1"/>
                </a:solidFill>
              </a:rPr>
              <a:t> role of </a:t>
            </a:r>
            <a:r>
              <a:rPr lang="pl-PL" cap="none" dirty="0" err="1">
                <a:solidFill>
                  <a:schemeClr val="bg1"/>
                </a:solidFill>
              </a:rPr>
              <a:t>religious</a:t>
            </a:r>
            <a:r>
              <a:rPr lang="pl-PL" cap="none" dirty="0">
                <a:solidFill>
                  <a:schemeClr val="bg1"/>
                </a:solidFill>
              </a:rPr>
              <a:t> </a:t>
            </a:r>
            <a:r>
              <a:rPr lang="pl-PL" cap="none" dirty="0" err="1">
                <a:solidFill>
                  <a:schemeClr val="bg1"/>
                </a:solidFill>
              </a:rPr>
              <a:t>support</a:t>
            </a:r>
            <a:r>
              <a:rPr lang="pl-PL" cap="none" dirty="0">
                <a:solidFill>
                  <a:schemeClr val="bg1"/>
                </a:solidFill>
              </a:rPr>
              <a:t> and </a:t>
            </a:r>
            <a:r>
              <a:rPr lang="pl-PL" cap="none" dirty="0" err="1">
                <a:solidFill>
                  <a:schemeClr val="bg1"/>
                </a:solidFill>
              </a:rPr>
              <a:t>meaning</a:t>
            </a:r>
            <a:r>
              <a:rPr lang="pl-PL" cap="none" dirty="0">
                <a:solidFill>
                  <a:schemeClr val="bg1"/>
                </a:solidFill>
              </a:rPr>
              <a:t> </a:t>
            </a:r>
            <a:r>
              <a:rPr lang="pl-PL" cap="none" dirty="0" err="1">
                <a:solidFill>
                  <a:schemeClr val="bg1"/>
                </a:solidFill>
              </a:rPr>
              <a:t>making</a:t>
            </a:r>
            <a:r>
              <a:rPr lang="pl-PL" cap="none" dirty="0">
                <a:solidFill>
                  <a:schemeClr val="bg1"/>
                </a:solidFill>
              </a:rPr>
              <a:t>. </a:t>
            </a:r>
            <a:r>
              <a:rPr lang="pl-PL" cap="none" dirty="0" err="1">
                <a:solidFill>
                  <a:schemeClr val="bg1"/>
                </a:solidFill>
              </a:rPr>
              <a:t>Religions</a:t>
            </a:r>
            <a:r>
              <a:rPr lang="pl-PL" cap="none" dirty="0">
                <a:solidFill>
                  <a:schemeClr val="bg1"/>
                </a:solidFill>
              </a:rPr>
              <a:t>, 11(3), 149.</a:t>
            </a:r>
          </a:p>
          <a:p>
            <a:endParaRPr lang="pl-PL" sz="1600" cap="none" dirty="0">
              <a:solidFill>
                <a:schemeClr val="bg1"/>
              </a:solidFill>
            </a:endParaRPr>
          </a:p>
          <a:p>
            <a:endParaRPr lang="pl-PL" cap="none" dirty="0">
              <a:solidFill>
                <a:schemeClr val="bg1"/>
              </a:solidFill>
            </a:endParaRPr>
          </a:p>
          <a:p>
            <a:endParaRPr lang="pl-PL" cap="none" dirty="0">
              <a:solidFill>
                <a:schemeClr val="bg1"/>
              </a:solidFill>
            </a:endParaRPr>
          </a:p>
        </p:txBody>
      </p:sp>
    </p:spTree>
    <p:extLst>
      <p:ext uri="{BB962C8B-B14F-4D97-AF65-F5344CB8AC3E}">
        <p14:creationId xmlns:p14="http://schemas.microsoft.com/office/powerpoint/2010/main" val="4186357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771127" y="1535320"/>
            <a:ext cx="10230094" cy="5185520"/>
          </a:xfrm>
        </p:spPr>
        <p:txBody>
          <a:bodyPr>
            <a:normAutofit/>
          </a:bodyPr>
          <a:lstStyle/>
          <a:p>
            <a:r>
              <a:rPr lang="pl-PL" dirty="0">
                <a:solidFill>
                  <a:schemeClr val="bg1"/>
                </a:solidFill>
              </a:rPr>
              <a:t>Dziękuję za uwagę.</a:t>
            </a:r>
          </a:p>
        </p:txBody>
      </p:sp>
    </p:spTree>
    <p:extLst>
      <p:ext uri="{BB962C8B-B14F-4D97-AF65-F5344CB8AC3E}">
        <p14:creationId xmlns:p14="http://schemas.microsoft.com/office/powerpoint/2010/main" val="4179040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816847" y="1981090"/>
            <a:ext cx="10230094" cy="4007818"/>
          </a:xfrm>
        </p:spPr>
        <p:txBody>
          <a:bodyPr>
            <a:normAutofit/>
          </a:bodyPr>
          <a:lstStyle/>
          <a:p>
            <a:r>
              <a:rPr lang="pl-PL" b="1" dirty="0">
                <a:solidFill>
                  <a:schemeClr val="bg1"/>
                </a:solidFill>
              </a:rPr>
              <a:t>Przeciwnicy religii:</a:t>
            </a:r>
          </a:p>
          <a:p>
            <a:r>
              <a:rPr lang="pl-PL" dirty="0">
                <a:solidFill>
                  <a:schemeClr val="bg1"/>
                </a:solidFill>
              </a:rPr>
              <a:t>- </a:t>
            </a:r>
            <a:r>
              <a:rPr lang="pl-PL" cap="none" dirty="0">
                <a:solidFill>
                  <a:schemeClr val="bg1"/>
                </a:solidFill>
              </a:rPr>
              <a:t>redukcja do funkcji społecznych (np. H. Spencer, B. Malinowski)</a:t>
            </a:r>
          </a:p>
          <a:p>
            <a:r>
              <a:rPr lang="pl-PL" cap="none" dirty="0">
                <a:solidFill>
                  <a:schemeClr val="bg1"/>
                </a:solidFill>
              </a:rPr>
              <a:t>- redukcja do funkcji psychicznych (np. Z. Freud, I. Pawłow, I. </a:t>
            </a:r>
            <a:r>
              <a:rPr lang="pl-PL" cap="none" dirty="0" err="1">
                <a:solidFill>
                  <a:schemeClr val="bg1"/>
                </a:solidFill>
              </a:rPr>
              <a:t>Harrari</a:t>
            </a:r>
            <a:r>
              <a:rPr lang="pl-PL" cap="none" dirty="0">
                <a:solidFill>
                  <a:schemeClr val="bg1"/>
                </a:solidFill>
              </a:rPr>
              <a:t>)</a:t>
            </a:r>
          </a:p>
          <a:p>
            <a:r>
              <a:rPr lang="pl-PL" cap="none" dirty="0">
                <a:solidFill>
                  <a:schemeClr val="bg1"/>
                </a:solidFill>
              </a:rPr>
              <a:t>- bark możliwości poznania (np. E. Comte, D. </a:t>
            </a:r>
            <a:r>
              <a:rPr lang="pl-PL" cap="none" dirty="0" err="1">
                <a:solidFill>
                  <a:schemeClr val="bg1"/>
                </a:solidFill>
              </a:rPr>
              <a:t>Dennet</a:t>
            </a:r>
            <a:r>
              <a:rPr lang="pl-PL" cap="none" dirty="0">
                <a:solidFill>
                  <a:schemeClr val="bg1"/>
                </a:solidFill>
              </a:rPr>
              <a:t>, R. </a:t>
            </a:r>
            <a:r>
              <a:rPr lang="pl-PL" cap="none" dirty="0" err="1">
                <a:solidFill>
                  <a:schemeClr val="bg1"/>
                </a:solidFill>
              </a:rPr>
              <a:t>Dawkins</a:t>
            </a:r>
            <a:r>
              <a:rPr lang="pl-PL" cap="none" dirty="0">
                <a:solidFill>
                  <a:schemeClr val="bg1"/>
                </a:solidFill>
              </a:rPr>
              <a:t>)</a:t>
            </a:r>
          </a:p>
          <a:p>
            <a:r>
              <a:rPr lang="pl-PL" cap="none" dirty="0">
                <a:solidFill>
                  <a:schemeClr val="bg1"/>
                </a:solidFill>
              </a:rPr>
              <a:t>- redukcja do obszaru etyki i moralności (np. E. Durkheim, E. Harris)</a:t>
            </a:r>
          </a:p>
          <a:p>
            <a:r>
              <a:rPr lang="pl-PL" cap="none" dirty="0">
                <a:solidFill>
                  <a:schemeClr val="bg1"/>
                </a:solidFill>
              </a:rPr>
              <a:t>- pragnienie hedonizmu (np. De </a:t>
            </a:r>
            <a:r>
              <a:rPr lang="pl-PL" cap="none" dirty="0" err="1">
                <a:solidFill>
                  <a:schemeClr val="bg1"/>
                </a:solidFill>
              </a:rPr>
              <a:t>Sade</a:t>
            </a:r>
            <a:r>
              <a:rPr lang="pl-PL" cap="none" dirty="0">
                <a:solidFill>
                  <a:schemeClr val="bg1"/>
                </a:solidFill>
              </a:rPr>
              <a:t>, G. </a:t>
            </a:r>
            <a:r>
              <a:rPr lang="pl-PL" cap="none" dirty="0" err="1">
                <a:solidFill>
                  <a:schemeClr val="bg1"/>
                </a:solidFill>
              </a:rPr>
              <a:t>Santayana</a:t>
            </a:r>
            <a:r>
              <a:rPr lang="pl-PL" cap="none" dirty="0">
                <a:solidFill>
                  <a:schemeClr val="bg1"/>
                </a:solidFill>
              </a:rPr>
              <a:t>)</a:t>
            </a:r>
          </a:p>
          <a:p>
            <a:r>
              <a:rPr lang="pl-PL" cap="none" dirty="0">
                <a:solidFill>
                  <a:schemeClr val="bg1"/>
                </a:solidFill>
              </a:rPr>
              <a:t>- tajemnica pustki (np. A. Schopenhauer, E. </a:t>
            </a:r>
            <a:r>
              <a:rPr lang="pl-PL" cap="none" dirty="0" err="1">
                <a:solidFill>
                  <a:schemeClr val="bg1"/>
                </a:solidFill>
              </a:rPr>
              <a:t>Cioran</a:t>
            </a:r>
            <a:r>
              <a:rPr lang="pl-PL" cap="none" dirty="0">
                <a:solidFill>
                  <a:schemeClr val="bg1"/>
                </a:solidFill>
              </a:rPr>
              <a:t>)</a:t>
            </a:r>
          </a:p>
          <a:p>
            <a:r>
              <a:rPr lang="pl-PL" cap="none" dirty="0">
                <a:solidFill>
                  <a:schemeClr val="bg1"/>
                </a:solidFill>
              </a:rPr>
              <a:t>- przeciwna doktryna polityczna (np. Lenin, Mao Zedong)</a:t>
            </a:r>
          </a:p>
        </p:txBody>
      </p:sp>
    </p:spTree>
    <p:extLst>
      <p:ext uri="{BB962C8B-B14F-4D97-AF65-F5344CB8AC3E}">
        <p14:creationId xmlns:p14="http://schemas.microsoft.com/office/powerpoint/2010/main" val="3174093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816847" y="1981090"/>
            <a:ext cx="10230094" cy="4007818"/>
          </a:xfrm>
        </p:spPr>
        <p:txBody>
          <a:bodyPr>
            <a:normAutofit/>
          </a:bodyPr>
          <a:lstStyle/>
          <a:p>
            <a:r>
              <a:rPr lang="pl-PL" b="1" dirty="0">
                <a:solidFill>
                  <a:schemeClr val="bg1"/>
                </a:solidFill>
              </a:rPr>
              <a:t>Zwolennicy religii:</a:t>
            </a:r>
          </a:p>
          <a:p>
            <a:r>
              <a:rPr lang="pl-PL" dirty="0">
                <a:solidFill>
                  <a:schemeClr val="bg1"/>
                </a:solidFill>
              </a:rPr>
              <a:t>- </a:t>
            </a:r>
            <a:r>
              <a:rPr lang="pl-PL" cap="none" dirty="0">
                <a:solidFill>
                  <a:schemeClr val="bg1"/>
                </a:solidFill>
              </a:rPr>
              <a:t>buduje tożsamość (np. Wojtyła, Kołakowski)</a:t>
            </a:r>
          </a:p>
          <a:p>
            <a:r>
              <a:rPr lang="pl-PL" cap="none" dirty="0">
                <a:solidFill>
                  <a:schemeClr val="bg1"/>
                </a:solidFill>
              </a:rPr>
              <a:t>- spójna z logiką i innymi naukami (np. </a:t>
            </a:r>
            <a:r>
              <a:rPr lang="pl-PL" cap="none" dirty="0" err="1">
                <a:solidFill>
                  <a:schemeClr val="bg1"/>
                </a:solidFill>
              </a:rPr>
              <a:t>Plantinga</a:t>
            </a:r>
            <a:r>
              <a:rPr lang="pl-PL" cap="none" dirty="0">
                <a:solidFill>
                  <a:schemeClr val="bg1"/>
                </a:solidFill>
              </a:rPr>
              <a:t>, </a:t>
            </a:r>
            <a:r>
              <a:rPr lang="pl-PL" cap="none" dirty="0" err="1">
                <a:solidFill>
                  <a:schemeClr val="bg1"/>
                </a:solidFill>
              </a:rPr>
              <a:t>Mcgrath</a:t>
            </a:r>
            <a:r>
              <a:rPr lang="pl-PL" cap="none" dirty="0">
                <a:solidFill>
                  <a:schemeClr val="bg1"/>
                </a:solidFill>
              </a:rPr>
              <a:t>)</a:t>
            </a:r>
          </a:p>
          <a:p>
            <a:r>
              <a:rPr lang="pl-PL" cap="none" dirty="0">
                <a:solidFill>
                  <a:schemeClr val="bg1"/>
                </a:solidFill>
              </a:rPr>
              <a:t>- nadaje sens (np. Augustyn, </a:t>
            </a:r>
            <a:r>
              <a:rPr lang="pl-PL" cap="none" dirty="0" err="1">
                <a:solidFill>
                  <a:schemeClr val="bg1"/>
                </a:solidFill>
              </a:rPr>
              <a:t>Hadjadj</a:t>
            </a:r>
            <a:r>
              <a:rPr lang="pl-PL" cap="none" dirty="0">
                <a:solidFill>
                  <a:schemeClr val="bg1"/>
                </a:solidFill>
              </a:rPr>
              <a:t>)</a:t>
            </a:r>
          </a:p>
          <a:p>
            <a:r>
              <a:rPr lang="pl-PL" cap="none" dirty="0">
                <a:solidFill>
                  <a:schemeClr val="bg1"/>
                </a:solidFill>
              </a:rPr>
              <a:t>- wyznacza trwałe normy moralne (np. Moore,, Dostojewski, Ratzinger) </a:t>
            </a:r>
          </a:p>
          <a:p>
            <a:r>
              <a:rPr lang="pl-PL" cap="none" dirty="0">
                <a:solidFill>
                  <a:schemeClr val="bg1"/>
                </a:solidFill>
              </a:rPr>
              <a:t>- buduje społeczeństwo (np. </a:t>
            </a:r>
            <a:r>
              <a:rPr lang="pl-PL" cap="none" dirty="0" err="1">
                <a:solidFill>
                  <a:schemeClr val="bg1"/>
                </a:solidFill>
              </a:rPr>
              <a:t>Eberstadt</a:t>
            </a:r>
            <a:r>
              <a:rPr lang="pl-PL" cap="none" dirty="0">
                <a:solidFill>
                  <a:schemeClr val="bg1"/>
                </a:solidFill>
              </a:rPr>
              <a:t>, </a:t>
            </a:r>
            <a:r>
              <a:rPr lang="pl-PL" cap="none" dirty="0" err="1">
                <a:solidFill>
                  <a:schemeClr val="bg1"/>
                </a:solidFill>
              </a:rPr>
              <a:t>Mickletwait</a:t>
            </a:r>
            <a:r>
              <a:rPr lang="pl-PL" cap="none" dirty="0">
                <a:solidFill>
                  <a:schemeClr val="bg1"/>
                </a:solidFill>
              </a:rPr>
              <a:t> &amp; </a:t>
            </a:r>
            <a:r>
              <a:rPr lang="pl-PL" cap="none" dirty="0" err="1">
                <a:solidFill>
                  <a:schemeClr val="bg1"/>
                </a:solidFill>
              </a:rPr>
              <a:t>Wooldrige</a:t>
            </a:r>
            <a:r>
              <a:rPr lang="pl-PL" cap="none" dirty="0">
                <a:solidFill>
                  <a:schemeClr val="bg1"/>
                </a:solidFill>
              </a:rPr>
              <a:t>)</a:t>
            </a:r>
          </a:p>
          <a:p>
            <a:r>
              <a:rPr lang="pl-PL" cap="none" dirty="0">
                <a:solidFill>
                  <a:schemeClr val="bg1"/>
                </a:solidFill>
              </a:rPr>
              <a:t>- sprzyja rozwojowi psychicznemu (np. Płużek, </a:t>
            </a:r>
            <a:r>
              <a:rPr lang="pl-PL" cap="none" dirty="0" err="1">
                <a:solidFill>
                  <a:schemeClr val="bg1"/>
                </a:solidFill>
              </a:rPr>
              <a:t>Yalom</a:t>
            </a:r>
            <a:r>
              <a:rPr lang="pl-PL" cap="none" dirty="0">
                <a:solidFill>
                  <a:schemeClr val="bg1"/>
                </a:solidFill>
              </a:rPr>
              <a:t>)</a:t>
            </a:r>
          </a:p>
          <a:p>
            <a:r>
              <a:rPr lang="pl-PL" cap="none" dirty="0">
                <a:solidFill>
                  <a:schemeClr val="bg1"/>
                </a:solidFill>
              </a:rPr>
              <a:t>- przekracza czas (np. Eliade, </a:t>
            </a:r>
            <a:r>
              <a:rPr lang="pl-PL" cap="none" dirty="0" err="1">
                <a:solidFill>
                  <a:schemeClr val="bg1"/>
                </a:solidFill>
              </a:rPr>
              <a:t>Aries</a:t>
            </a:r>
            <a:r>
              <a:rPr lang="pl-PL" cap="none" dirty="0">
                <a:solidFill>
                  <a:schemeClr val="bg1"/>
                </a:solidFill>
              </a:rPr>
              <a:t>)</a:t>
            </a:r>
          </a:p>
          <a:p>
            <a:endParaRPr lang="pl-PL" dirty="0">
              <a:solidFill>
                <a:schemeClr val="bg1"/>
              </a:solidFill>
            </a:endParaRPr>
          </a:p>
          <a:p>
            <a:endParaRPr lang="pl-PL" dirty="0">
              <a:solidFill>
                <a:schemeClr val="bg1"/>
              </a:solidFill>
            </a:endParaRPr>
          </a:p>
        </p:txBody>
      </p:sp>
    </p:spTree>
    <p:extLst>
      <p:ext uri="{BB962C8B-B14F-4D97-AF65-F5344CB8AC3E}">
        <p14:creationId xmlns:p14="http://schemas.microsoft.com/office/powerpoint/2010/main" val="713410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816847" y="1981090"/>
            <a:ext cx="10230094" cy="2903948"/>
          </a:xfrm>
        </p:spPr>
        <p:txBody>
          <a:bodyPr/>
          <a:lstStyle/>
          <a:p>
            <a:r>
              <a:rPr lang="pl-PL" dirty="0">
                <a:solidFill>
                  <a:schemeClr val="bg1"/>
                </a:solidFill>
              </a:rPr>
              <a:t>Co to jest religia?</a:t>
            </a:r>
          </a:p>
          <a:p>
            <a:endParaRPr lang="pl-PL" dirty="0">
              <a:solidFill>
                <a:schemeClr val="bg1"/>
              </a:solidFill>
            </a:endParaRPr>
          </a:p>
          <a:p>
            <a:r>
              <a:rPr lang="pl-PL" dirty="0">
                <a:solidFill>
                  <a:schemeClr val="bg1"/>
                </a:solidFill>
              </a:rPr>
              <a:t>relacja </a:t>
            </a:r>
            <a:r>
              <a:rPr lang="pl-PL" b="1" dirty="0">
                <a:solidFill>
                  <a:schemeClr val="bg1"/>
                </a:solidFill>
              </a:rPr>
              <a:t>człowieka</a:t>
            </a:r>
            <a:r>
              <a:rPr lang="pl-PL" dirty="0">
                <a:solidFill>
                  <a:schemeClr val="bg1"/>
                </a:solidFill>
              </a:rPr>
              <a:t> i danej </a:t>
            </a:r>
            <a:r>
              <a:rPr lang="pl-PL" b="1" dirty="0">
                <a:solidFill>
                  <a:schemeClr val="bg1"/>
                </a:solidFill>
              </a:rPr>
              <a:t>społeczności</a:t>
            </a:r>
            <a:r>
              <a:rPr lang="pl-PL" dirty="0">
                <a:solidFill>
                  <a:schemeClr val="bg1"/>
                </a:solidFill>
              </a:rPr>
              <a:t> do </a:t>
            </a:r>
            <a:r>
              <a:rPr lang="pl-PL" b="1" i="1" dirty="0">
                <a:solidFill>
                  <a:schemeClr val="bg1"/>
                </a:solidFill>
              </a:rPr>
              <a:t>sacrum</a:t>
            </a:r>
            <a:r>
              <a:rPr lang="pl-PL" i="1" dirty="0">
                <a:solidFill>
                  <a:schemeClr val="bg1"/>
                </a:solidFill>
              </a:rPr>
              <a:t> </a:t>
            </a:r>
            <a:r>
              <a:rPr lang="pl-PL" dirty="0">
                <a:solidFill>
                  <a:schemeClr val="bg1"/>
                </a:solidFill>
              </a:rPr>
              <a:t>(Boga, bóstwa, absolutu), od którego człowiek czuje się </a:t>
            </a:r>
            <a:r>
              <a:rPr lang="pl-PL" b="1" dirty="0">
                <a:solidFill>
                  <a:schemeClr val="bg1"/>
                </a:solidFill>
              </a:rPr>
              <a:t>uzależniony</a:t>
            </a:r>
            <a:r>
              <a:rPr lang="pl-PL" dirty="0">
                <a:solidFill>
                  <a:schemeClr val="bg1"/>
                </a:solidFill>
              </a:rPr>
              <a:t>, co wyraża się w </a:t>
            </a:r>
            <a:r>
              <a:rPr lang="pl-PL" b="1" dirty="0">
                <a:solidFill>
                  <a:schemeClr val="bg1"/>
                </a:solidFill>
              </a:rPr>
              <a:t>kulcie</a:t>
            </a:r>
            <a:r>
              <a:rPr lang="pl-PL" dirty="0">
                <a:solidFill>
                  <a:schemeClr val="bg1"/>
                </a:solidFill>
              </a:rPr>
              <a:t>, </a:t>
            </a:r>
            <a:r>
              <a:rPr lang="pl-PL" b="1" dirty="0">
                <a:solidFill>
                  <a:schemeClr val="bg1"/>
                </a:solidFill>
              </a:rPr>
              <a:t>moralności</a:t>
            </a:r>
            <a:r>
              <a:rPr lang="pl-PL" dirty="0">
                <a:solidFill>
                  <a:schemeClr val="bg1"/>
                </a:solidFill>
              </a:rPr>
              <a:t>, różnych formach </a:t>
            </a:r>
            <a:r>
              <a:rPr lang="pl-PL" b="1" dirty="0">
                <a:solidFill>
                  <a:schemeClr val="bg1"/>
                </a:solidFill>
              </a:rPr>
              <a:t>poddania</a:t>
            </a:r>
            <a:r>
              <a:rPr lang="pl-PL" dirty="0">
                <a:solidFill>
                  <a:schemeClr val="bg1"/>
                </a:solidFill>
              </a:rPr>
              <a:t> i </a:t>
            </a:r>
            <a:r>
              <a:rPr lang="pl-PL" b="1" dirty="0">
                <a:solidFill>
                  <a:schemeClr val="bg1"/>
                </a:solidFill>
              </a:rPr>
              <a:t>identyfikacji</a:t>
            </a:r>
            <a:r>
              <a:rPr lang="pl-PL" dirty="0">
                <a:solidFill>
                  <a:schemeClr val="bg1"/>
                </a:solidFill>
              </a:rPr>
              <a:t> </a:t>
            </a:r>
            <a:br>
              <a:rPr lang="pl-PL" dirty="0">
                <a:solidFill>
                  <a:schemeClr val="bg1"/>
                </a:solidFill>
              </a:rPr>
            </a:br>
            <a:br>
              <a:rPr lang="pl-PL" dirty="0">
                <a:solidFill>
                  <a:schemeClr val="bg1"/>
                </a:solidFill>
              </a:rPr>
            </a:br>
            <a:r>
              <a:rPr lang="pl-PL" dirty="0">
                <a:solidFill>
                  <a:schemeClr val="bg1"/>
                </a:solidFill>
              </a:rPr>
              <a:t>(</a:t>
            </a:r>
            <a:r>
              <a:rPr lang="pl-PL" cap="none" dirty="0">
                <a:solidFill>
                  <a:schemeClr val="bg1"/>
                </a:solidFill>
              </a:rPr>
              <a:t>Kościelniak</a:t>
            </a:r>
            <a:r>
              <a:rPr lang="pl-PL" dirty="0">
                <a:solidFill>
                  <a:schemeClr val="bg1"/>
                </a:solidFill>
              </a:rPr>
              <a:t>, 2002)</a:t>
            </a:r>
          </a:p>
        </p:txBody>
      </p:sp>
    </p:spTree>
    <p:extLst>
      <p:ext uri="{BB962C8B-B14F-4D97-AF65-F5344CB8AC3E}">
        <p14:creationId xmlns:p14="http://schemas.microsoft.com/office/powerpoint/2010/main" val="3935910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816847" y="1981090"/>
            <a:ext cx="10230094" cy="5185520"/>
          </a:xfrm>
        </p:spPr>
        <p:txBody>
          <a:bodyPr>
            <a:normAutofit/>
          </a:bodyPr>
          <a:lstStyle/>
          <a:p>
            <a:r>
              <a:rPr lang="pl-PL" b="1" dirty="0">
                <a:solidFill>
                  <a:schemeClr val="bg1"/>
                </a:solidFill>
              </a:rPr>
              <a:t>JAKA JEST RELACJA POMIĘDZY POSZCZEGÓLNYMI ASPEKTAMI ŻYCIA WEWNĘTRZNEGO CZŁOWIEKA?</a:t>
            </a:r>
          </a:p>
          <a:p>
            <a:r>
              <a:rPr lang="pl-PL" dirty="0">
                <a:solidFill>
                  <a:schemeClr val="bg1"/>
                </a:solidFill>
              </a:rPr>
              <a:t>Religia	≠	Wiara		≠		duchowość</a:t>
            </a:r>
          </a:p>
          <a:p>
            <a:endParaRPr lang="pl-PL" dirty="0">
              <a:solidFill>
                <a:schemeClr val="bg1"/>
              </a:solidFill>
            </a:endParaRPr>
          </a:p>
          <a:p>
            <a:r>
              <a:rPr lang="pl-PL" dirty="0">
                <a:solidFill>
                  <a:schemeClr val="bg1"/>
                </a:solidFill>
              </a:rPr>
              <a:t>=&gt; </a:t>
            </a:r>
            <a:r>
              <a:rPr lang="pl-PL" cap="none" dirty="0">
                <a:solidFill>
                  <a:schemeClr val="bg1"/>
                </a:solidFill>
              </a:rPr>
              <a:t>częsty błąd: ujednolicenie wszystkich aspektów życia wewnętrznego </a:t>
            </a:r>
          </a:p>
          <a:p>
            <a:endParaRPr lang="pl-PL" sz="1200" dirty="0">
              <a:solidFill>
                <a:schemeClr val="bg1"/>
              </a:solidFill>
            </a:endParaRPr>
          </a:p>
          <a:p>
            <a:r>
              <a:rPr lang="pl-PL" sz="1800" dirty="0">
                <a:solidFill>
                  <a:schemeClr val="bg1"/>
                </a:solidFill>
              </a:rPr>
              <a:t>(</a:t>
            </a:r>
            <a:r>
              <a:rPr lang="pl-PL" sz="1800" cap="none" dirty="0">
                <a:solidFill>
                  <a:schemeClr val="bg1"/>
                </a:solidFill>
              </a:rPr>
              <a:t>Krok</a:t>
            </a:r>
            <a:r>
              <a:rPr lang="pl-PL" sz="1800" dirty="0">
                <a:solidFill>
                  <a:schemeClr val="bg1"/>
                </a:solidFill>
              </a:rPr>
              <a:t>, 2009)</a:t>
            </a:r>
          </a:p>
        </p:txBody>
      </p:sp>
    </p:spTree>
    <p:extLst>
      <p:ext uri="{BB962C8B-B14F-4D97-AF65-F5344CB8AC3E}">
        <p14:creationId xmlns:p14="http://schemas.microsoft.com/office/powerpoint/2010/main" val="213017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816847" y="1981090"/>
            <a:ext cx="10230094" cy="4427948"/>
          </a:xfrm>
        </p:spPr>
        <p:txBody>
          <a:bodyPr>
            <a:normAutofit/>
          </a:bodyPr>
          <a:lstStyle/>
          <a:p>
            <a:r>
              <a:rPr lang="pl-PL" b="1" dirty="0">
                <a:solidFill>
                  <a:schemeClr val="bg1"/>
                </a:solidFill>
              </a:rPr>
              <a:t>Struktura religii:</a:t>
            </a:r>
            <a:br>
              <a:rPr lang="pl-PL" dirty="0">
                <a:solidFill>
                  <a:schemeClr val="bg1"/>
                </a:solidFill>
              </a:rPr>
            </a:br>
            <a:endParaRPr lang="pl-PL" dirty="0">
              <a:solidFill>
                <a:schemeClr val="bg1"/>
              </a:solidFill>
            </a:endParaRPr>
          </a:p>
          <a:p>
            <a:r>
              <a:rPr lang="pl-PL" cap="none" dirty="0">
                <a:solidFill>
                  <a:schemeClr val="bg1"/>
                </a:solidFill>
              </a:rPr>
              <a:t>- podmiot (człowiek) </a:t>
            </a:r>
          </a:p>
          <a:p>
            <a:r>
              <a:rPr lang="pl-PL" cap="none" dirty="0">
                <a:solidFill>
                  <a:schemeClr val="bg1"/>
                </a:solidFill>
              </a:rPr>
              <a:t>- przedmiot (sacrum) </a:t>
            </a:r>
          </a:p>
          <a:p>
            <a:r>
              <a:rPr lang="pl-PL" cap="none" dirty="0">
                <a:solidFill>
                  <a:schemeClr val="bg1"/>
                </a:solidFill>
              </a:rPr>
              <a:t>- granica z profanum </a:t>
            </a:r>
          </a:p>
          <a:p>
            <a:r>
              <a:rPr lang="pl-PL" cap="none" dirty="0">
                <a:solidFill>
                  <a:schemeClr val="bg1"/>
                </a:solidFill>
              </a:rPr>
              <a:t>- relacja emocjonalna z sacrum </a:t>
            </a:r>
          </a:p>
          <a:p>
            <a:r>
              <a:rPr lang="pl-PL" cap="none" dirty="0">
                <a:solidFill>
                  <a:schemeClr val="bg1"/>
                </a:solidFill>
              </a:rPr>
              <a:t>- praktyki religijne </a:t>
            </a:r>
          </a:p>
          <a:p>
            <a:r>
              <a:rPr lang="pl-PL" cap="none" dirty="0">
                <a:solidFill>
                  <a:schemeClr val="bg1"/>
                </a:solidFill>
              </a:rPr>
              <a:t>- społeczność religijna np. parafia, grupa</a:t>
            </a:r>
          </a:p>
          <a:p>
            <a:r>
              <a:rPr lang="pl-PL" dirty="0">
                <a:solidFill>
                  <a:schemeClr val="bg1"/>
                </a:solidFill>
              </a:rPr>
              <a:t> </a:t>
            </a:r>
          </a:p>
          <a:p>
            <a:r>
              <a:rPr lang="pl-PL" sz="1800" dirty="0">
                <a:solidFill>
                  <a:schemeClr val="bg1"/>
                </a:solidFill>
              </a:rPr>
              <a:t>(</a:t>
            </a:r>
            <a:r>
              <a:rPr lang="pl-PL" sz="1800" cap="none" dirty="0">
                <a:solidFill>
                  <a:schemeClr val="bg1"/>
                </a:solidFill>
              </a:rPr>
              <a:t>Kościelniak </a:t>
            </a:r>
            <a:r>
              <a:rPr lang="pl-PL" sz="1800" dirty="0">
                <a:solidFill>
                  <a:schemeClr val="bg1"/>
                </a:solidFill>
              </a:rPr>
              <a:t>2002)</a:t>
            </a:r>
          </a:p>
        </p:txBody>
      </p:sp>
    </p:spTree>
    <p:extLst>
      <p:ext uri="{BB962C8B-B14F-4D97-AF65-F5344CB8AC3E}">
        <p14:creationId xmlns:p14="http://schemas.microsoft.com/office/powerpoint/2010/main" val="2008386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816847" y="1981090"/>
            <a:ext cx="10230094" cy="5185520"/>
          </a:xfrm>
        </p:spPr>
        <p:txBody>
          <a:bodyPr>
            <a:normAutofit/>
          </a:bodyPr>
          <a:lstStyle/>
          <a:p>
            <a:r>
              <a:rPr lang="pl-PL" b="1" dirty="0">
                <a:solidFill>
                  <a:schemeClr val="bg1"/>
                </a:solidFill>
              </a:rPr>
              <a:t>CZY ISTNIEJĄ Możliwości pomiaru W/W DOŚWIADCZEŃ (NA ILE GO WYCZERPUJĄ)?</a:t>
            </a:r>
          </a:p>
          <a:p>
            <a:r>
              <a:rPr lang="pl-PL" cap="none" dirty="0">
                <a:solidFill>
                  <a:schemeClr val="bg1"/>
                </a:solidFill>
              </a:rPr>
              <a:t>- kwestionariusze				- samopis</a:t>
            </a:r>
          </a:p>
          <a:p>
            <a:r>
              <a:rPr lang="pl-PL" cap="none" dirty="0">
                <a:solidFill>
                  <a:schemeClr val="bg1"/>
                </a:solidFill>
              </a:rPr>
              <a:t>- obserwacje					- metody projekcyjne</a:t>
            </a:r>
          </a:p>
          <a:p>
            <a:r>
              <a:rPr lang="pl-PL" cap="none" dirty="0">
                <a:solidFill>
                  <a:schemeClr val="bg1"/>
                </a:solidFill>
              </a:rPr>
              <a:t>- ankiety							- wywiad pogłębiony</a:t>
            </a:r>
          </a:p>
          <a:p>
            <a:r>
              <a:rPr lang="pl-PL" cap="none" dirty="0">
                <a:solidFill>
                  <a:schemeClr val="bg1"/>
                </a:solidFill>
              </a:rPr>
              <a:t>- eksperymenty</a:t>
            </a:r>
          </a:p>
          <a:p>
            <a:endParaRPr lang="pl-PL" dirty="0">
              <a:solidFill>
                <a:schemeClr val="bg1"/>
              </a:solidFill>
            </a:endParaRPr>
          </a:p>
          <a:p>
            <a:r>
              <a:rPr lang="pl-PL" sz="1800" dirty="0">
                <a:solidFill>
                  <a:schemeClr val="bg1"/>
                </a:solidFill>
              </a:rPr>
              <a:t>(</a:t>
            </a:r>
            <a:r>
              <a:rPr lang="pl-PL" sz="1800" cap="none" dirty="0">
                <a:solidFill>
                  <a:schemeClr val="bg1"/>
                </a:solidFill>
              </a:rPr>
              <a:t>Grom</a:t>
            </a:r>
            <a:r>
              <a:rPr lang="pl-PL" sz="1800" dirty="0">
                <a:solidFill>
                  <a:schemeClr val="bg1"/>
                </a:solidFill>
              </a:rPr>
              <a:t>, 2019)</a:t>
            </a:r>
          </a:p>
          <a:p>
            <a:endParaRPr lang="pl-PL" sz="1200" dirty="0">
              <a:solidFill>
                <a:schemeClr val="bg1"/>
              </a:solidFill>
            </a:endParaRPr>
          </a:p>
        </p:txBody>
      </p:sp>
    </p:spTree>
    <p:extLst>
      <p:ext uri="{BB962C8B-B14F-4D97-AF65-F5344CB8AC3E}">
        <p14:creationId xmlns:p14="http://schemas.microsoft.com/office/powerpoint/2010/main" val="608358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792133" y="1330301"/>
            <a:ext cx="10230094" cy="5185520"/>
          </a:xfrm>
        </p:spPr>
        <p:txBody>
          <a:bodyPr>
            <a:normAutofit fontScale="92500" lnSpcReduction="20000"/>
          </a:bodyPr>
          <a:lstStyle/>
          <a:p>
            <a:endParaRPr lang="pl-PL" dirty="0">
              <a:solidFill>
                <a:schemeClr val="bg1"/>
              </a:solidFill>
            </a:endParaRPr>
          </a:p>
          <a:p>
            <a:pPr marL="342900" indent="-342900">
              <a:buFontTx/>
              <a:buChar char="-"/>
            </a:pPr>
            <a:r>
              <a:rPr lang="pl-PL" dirty="0">
                <a:solidFill>
                  <a:schemeClr val="bg1"/>
                </a:solidFill>
              </a:rPr>
              <a:t>Najpopularniejsze dzisiaj narzędzie pomiarowe</a:t>
            </a:r>
          </a:p>
          <a:p>
            <a:pPr marL="342900" indent="-342900">
              <a:buFontTx/>
              <a:buChar char="-"/>
            </a:pPr>
            <a:r>
              <a:rPr lang="pl-PL" b="1" dirty="0">
                <a:solidFill>
                  <a:schemeClr val="bg1"/>
                </a:solidFill>
              </a:rPr>
              <a:t>Skala centralności religijności Hubera (c15)</a:t>
            </a:r>
          </a:p>
          <a:p>
            <a:endParaRPr lang="pl-PL" dirty="0">
              <a:solidFill>
                <a:schemeClr val="bg1"/>
              </a:solidFill>
            </a:endParaRPr>
          </a:p>
          <a:p>
            <a:r>
              <a:rPr lang="pl-PL" dirty="0">
                <a:solidFill>
                  <a:schemeClr val="bg1"/>
                </a:solidFill>
              </a:rPr>
              <a:t>skale:  </a:t>
            </a:r>
          </a:p>
          <a:p>
            <a:r>
              <a:rPr lang="pl-PL" cap="none" dirty="0">
                <a:solidFill>
                  <a:schemeClr val="bg1"/>
                </a:solidFill>
              </a:rPr>
              <a:t>(1) </a:t>
            </a:r>
            <a:r>
              <a:rPr lang="pl-PL" b="1" cap="none" dirty="0">
                <a:solidFill>
                  <a:schemeClr val="bg1"/>
                </a:solidFill>
              </a:rPr>
              <a:t>zainteresowanie problematyką religijną </a:t>
            </a:r>
            <a:r>
              <a:rPr lang="pl-PL" cap="none" dirty="0">
                <a:solidFill>
                  <a:schemeClr val="bg1"/>
                </a:solidFill>
              </a:rPr>
              <a:t>(rozwój poznawczy)</a:t>
            </a:r>
          </a:p>
          <a:p>
            <a:r>
              <a:rPr lang="pl-PL" cap="none" dirty="0">
                <a:solidFill>
                  <a:schemeClr val="bg1"/>
                </a:solidFill>
              </a:rPr>
              <a:t>(2) </a:t>
            </a:r>
            <a:r>
              <a:rPr lang="pl-PL" b="1" cap="none" dirty="0">
                <a:solidFill>
                  <a:schemeClr val="bg1"/>
                </a:solidFill>
              </a:rPr>
              <a:t>przekonania religijne </a:t>
            </a:r>
            <a:r>
              <a:rPr lang="pl-PL" cap="none" dirty="0">
                <a:solidFill>
                  <a:schemeClr val="bg1"/>
                </a:solidFill>
              </a:rPr>
              <a:t>(światopogląd, tożsamość)</a:t>
            </a:r>
          </a:p>
          <a:p>
            <a:r>
              <a:rPr lang="pl-PL" cap="none" dirty="0">
                <a:solidFill>
                  <a:schemeClr val="bg1"/>
                </a:solidFill>
              </a:rPr>
              <a:t>(3) </a:t>
            </a:r>
            <a:r>
              <a:rPr lang="pl-PL" b="1" cap="none" dirty="0">
                <a:solidFill>
                  <a:schemeClr val="bg1"/>
                </a:solidFill>
              </a:rPr>
              <a:t>doświadczenia religijne </a:t>
            </a:r>
            <a:r>
              <a:rPr lang="pl-PL" cap="none" dirty="0">
                <a:solidFill>
                  <a:schemeClr val="bg1"/>
                </a:solidFill>
              </a:rPr>
              <a:t>(subiektywne przeżycia związane z bogiem)</a:t>
            </a:r>
            <a:endParaRPr lang="pl-PL" b="1" cap="none" dirty="0">
              <a:solidFill>
                <a:schemeClr val="bg1"/>
              </a:solidFill>
            </a:endParaRPr>
          </a:p>
          <a:p>
            <a:r>
              <a:rPr lang="pl-PL" cap="none" dirty="0">
                <a:solidFill>
                  <a:schemeClr val="bg1"/>
                </a:solidFill>
              </a:rPr>
              <a:t>(4) </a:t>
            </a:r>
            <a:r>
              <a:rPr lang="pl-PL" b="1" cap="none" dirty="0">
                <a:solidFill>
                  <a:schemeClr val="bg1"/>
                </a:solidFill>
              </a:rPr>
              <a:t>kult </a:t>
            </a:r>
            <a:r>
              <a:rPr lang="pl-PL" cap="none" dirty="0">
                <a:solidFill>
                  <a:schemeClr val="bg1"/>
                </a:solidFill>
              </a:rPr>
              <a:t>(aktywizacja behawioralna wspólnotowa)</a:t>
            </a:r>
            <a:endParaRPr lang="pl-PL" b="1" cap="none" dirty="0">
              <a:solidFill>
                <a:schemeClr val="bg1"/>
              </a:solidFill>
            </a:endParaRPr>
          </a:p>
          <a:p>
            <a:r>
              <a:rPr lang="pl-PL" cap="none" dirty="0">
                <a:solidFill>
                  <a:schemeClr val="bg1"/>
                </a:solidFill>
              </a:rPr>
              <a:t>(5) </a:t>
            </a:r>
            <a:r>
              <a:rPr lang="pl-PL" b="1" cap="none" dirty="0">
                <a:solidFill>
                  <a:schemeClr val="bg1"/>
                </a:solidFill>
              </a:rPr>
              <a:t>modlitwa </a:t>
            </a:r>
            <a:r>
              <a:rPr lang="pl-PL" cap="none" dirty="0">
                <a:solidFill>
                  <a:schemeClr val="bg1"/>
                </a:solidFill>
              </a:rPr>
              <a:t>(aktywizacja behawioralna indywidualna) </a:t>
            </a:r>
          </a:p>
          <a:p>
            <a:endParaRPr lang="pl-PL" dirty="0">
              <a:solidFill>
                <a:schemeClr val="bg1"/>
              </a:solidFill>
            </a:endParaRPr>
          </a:p>
          <a:p>
            <a:r>
              <a:rPr lang="pl-PL" dirty="0">
                <a:solidFill>
                  <a:schemeClr val="bg1"/>
                </a:solidFill>
              </a:rPr>
              <a:t>(</a:t>
            </a:r>
            <a:r>
              <a:rPr lang="pl-PL" cap="none" dirty="0">
                <a:solidFill>
                  <a:schemeClr val="bg1"/>
                </a:solidFill>
              </a:rPr>
              <a:t>Huber &amp; Huber, 2012)</a:t>
            </a:r>
          </a:p>
          <a:p>
            <a:endParaRPr lang="pl-PL" dirty="0">
              <a:solidFill>
                <a:schemeClr val="bg1"/>
              </a:solidFill>
            </a:endParaRPr>
          </a:p>
          <a:p>
            <a:r>
              <a:rPr lang="pl-PL" dirty="0">
                <a:solidFill>
                  <a:schemeClr val="bg1"/>
                </a:solidFill>
              </a:rPr>
              <a:t>		</a:t>
            </a:r>
          </a:p>
          <a:p>
            <a:endParaRPr lang="pl-PL" sz="1200" dirty="0">
              <a:solidFill>
                <a:schemeClr val="bg1"/>
              </a:solidFill>
            </a:endParaRPr>
          </a:p>
          <a:p>
            <a:endParaRPr lang="pl-PL" sz="1200" dirty="0">
              <a:solidFill>
                <a:schemeClr val="bg1"/>
              </a:solidFill>
            </a:endParaRPr>
          </a:p>
        </p:txBody>
      </p:sp>
    </p:spTree>
    <p:extLst>
      <p:ext uri="{BB962C8B-B14F-4D97-AF65-F5344CB8AC3E}">
        <p14:creationId xmlns:p14="http://schemas.microsoft.com/office/powerpoint/2010/main" val="1179516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12506" y="0"/>
            <a:ext cx="9328723" cy="987976"/>
          </a:xfrm>
        </p:spPr>
        <p:txBody>
          <a:bodyPr/>
          <a:lstStyle/>
          <a:p>
            <a:r>
              <a:rPr lang="pl-PL" sz="3200" b="1" dirty="0">
                <a:solidFill>
                  <a:srgbClr val="00B050"/>
                </a:solidFill>
              </a:rPr>
              <a:t>Czy religia jest nam dzisiaj jeszcze potrzebna?</a:t>
            </a:r>
          </a:p>
        </p:txBody>
      </p:sp>
      <p:sp>
        <p:nvSpPr>
          <p:cNvPr id="3" name="Podtytuł 2"/>
          <p:cNvSpPr>
            <a:spLocks noGrp="1"/>
          </p:cNvSpPr>
          <p:nvPr>
            <p:ph type="subTitle" idx="1"/>
          </p:nvPr>
        </p:nvSpPr>
        <p:spPr>
          <a:xfrm>
            <a:off x="664035" y="1098714"/>
            <a:ext cx="10230094" cy="5499794"/>
          </a:xfrm>
        </p:spPr>
        <p:txBody>
          <a:bodyPr>
            <a:normAutofit/>
          </a:bodyPr>
          <a:lstStyle/>
          <a:p>
            <a:r>
              <a:rPr lang="pl-PL" b="1" dirty="0">
                <a:solidFill>
                  <a:schemeClr val="bg1"/>
                </a:solidFill>
              </a:rPr>
              <a:t>KIEDY RELIGIA szkodzi?</a:t>
            </a:r>
          </a:p>
          <a:p>
            <a:pPr marL="171450" indent="-171450">
              <a:buFontTx/>
              <a:buChar char="-"/>
            </a:pPr>
            <a:r>
              <a:rPr lang="pl-PL" dirty="0">
                <a:solidFill>
                  <a:schemeClr val="bg1"/>
                </a:solidFill>
              </a:rPr>
              <a:t>- </a:t>
            </a:r>
            <a:r>
              <a:rPr lang="pl-PL" cap="none" dirty="0">
                <a:solidFill>
                  <a:schemeClr val="bg1"/>
                </a:solidFill>
              </a:rPr>
              <a:t>promuje podejście magiczne</a:t>
            </a:r>
          </a:p>
          <a:p>
            <a:pPr marL="171450" indent="-171450">
              <a:buFontTx/>
              <a:buChar char="-"/>
            </a:pPr>
            <a:r>
              <a:rPr lang="pl-PL" cap="none" dirty="0">
                <a:solidFill>
                  <a:schemeClr val="bg1"/>
                </a:solidFill>
              </a:rPr>
              <a:t>- bazuje na „ewangelii sukcesu”</a:t>
            </a:r>
          </a:p>
          <a:p>
            <a:pPr marL="171450" indent="-171450">
              <a:buFontTx/>
              <a:buChar char="-"/>
            </a:pPr>
            <a:r>
              <a:rPr lang="pl-PL" cap="none" dirty="0">
                <a:solidFill>
                  <a:schemeClr val="bg1"/>
                </a:solidFill>
              </a:rPr>
              <a:t>- </a:t>
            </a:r>
            <a:r>
              <a:rPr lang="pl-PL" cap="none" dirty="0" err="1">
                <a:solidFill>
                  <a:schemeClr val="bg1"/>
                </a:solidFill>
              </a:rPr>
              <a:t>mirakularyzuje</a:t>
            </a:r>
            <a:r>
              <a:rPr lang="pl-PL" cap="none" dirty="0">
                <a:solidFill>
                  <a:schemeClr val="bg1"/>
                </a:solidFill>
              </a:rPr>
              <a:t> =&gt; każdy doświadcza cudu</a:t>
            </a:r>
          </a:p>
          <a:p>
            <a:pPr marL="171450" indent="-171450">
              <a:buFontTx/>
              <a:buChar char="-"/>
            </a:pPr>
            <a:r>
              <a:rPr lang="pl-PL" cap="none" dirty="0">
                <a:solidFill>
                  <a:schemeClr val="bg1"/>
                </a:solidFill>
              </a:rPr>
              <a:t>- </a:t>
            </a:r>
            <a:r>
              <a:rPr lang="pl-PL" cap="none" dirty="0" err="1">
                <a:solidFill>
                  <a:schemeClr val="bg1"/>
                </a:solidFill>
              </a:rPr>
              <a:t>charyzmatomania</a:t>
            </a:r>
            <a:endParaRPr lang="pl-PL" cap="none" dirty="0">
              <a:solidFill>
                <a:schemeClr val="bg1"/>
              </a:solidFill>
            </a:endParaRPr>
          </a:p>
          <a:p>
            <a:pPr marL="171450" indent="-171450">
              <a:buFontTx/>
              <a:buChar char="-"/>
            </a:pPr>
            <a:r>
              <a:rPr lang="pl-PL" cap="none" dirty="0">
                <a:solidFill>
                  <a:schemeClr val="bg1"/>
                </a:solidFill>
              </a:rPr>
              <a:t>- skupia na emocjach</a:t>
            </a:r>
          </a:p>
          <a:p>
            <a:pPr marL="171450" indent="-171450">
              <a:buFontTx/>
              <a:buChar char="-"/>
            </a:pPr>
            <a:r>
              <a:rPr lang="pl-PL" cap="none" dirty="0">
                <a:solidFill>
                  <a:schemeClr val="bg1"/>
                </a:solidFill>
              </a:rPr>
              <a:t>- wzmacnia ekskluzywizm</a:t>
            </a:r>
          </a:p>
          <a:p>
            <a:pPr marL="171450" indent="-171450">
              <a:buFontTx/>
              <a:buChar char="-"/>
            </a:pPr>
            <a:r>
              <a:rPr lang="pl-PL" cap="none" dirty="0">
                <a:solidFill>
                  <a:schemeClr val="bg1"/>
                </a:solidFill>
              </a:rPr>
              <a:t>- </a:t>
            </a:r>
            <a:r>
              <a:rPr lang="pl-PL" cap="none" dirty="0" err="1">
                <a:solidFill>
                  <a:schemeClr val="bg1"/>
                </a:solidFill>
              </a:rPr>
              <a:t>fundamentalizuje</a:t>
            </a:r>
            <a:r>
              <a:rPr lang="pl-PL" cap="none" dirty="0">
                <a:solidFill>
                  <a:schemeClr val="bg1"/>
                </a:solidFill>
              </a:rPr>
              <a:t> (doktryna ponad człowiekiem)</a:t>
            </a:r>
          </a:p>
          <a:p>
            <a:pPr marL="171450" indent="-171450">
              <a:buFontTx/>
              <a:buChar char="-"/>
            </a:pPr>
            <a:r>
              <a:rPr lang="pl-PL" cap="none" dirty="0">
                <a:solidFill>
                  <a:schemeClr val="bg1"/>
                </a:solidFill>
              </a:rPr>
              <a:t>- stawia moralność w centrum</a:t>
            </a:r>
          </a:p>
          <a:p>
            <a:pPr marL="171450" indent="-171450">
              <a:buFontTx/>
              <a:buChar char="-"/>
            </a:pPr>
            <a:r>
              <a:rPr lang="pl-PL" cap="none" dirty="0">
                <a:solidFill>
                  <a:schemeClr val="bg1"/>
                </a:solidFill>
              </a:rPr>
              <a:t>- wymaga praktyki bez rozumienia</a:t>
            </a:r>
          </a:p>
          <a:p>
            <a:pPr marL="171450" indent="-171450">
              <a:buFontTx/>
              <a:buChar char="-"/>
            </a:pPr>
            <a:r>
              <a:rPr lang="pl-PL" cap="none" dirty="0">
                <a:solidFill>
                  <a:schemeClr val="bg1"/>
                </a:solidFill>
              </a:rPr>
              <a:t>- buduje strach i lęk</a:t>
            </a:r>
          </a:p>
          <a:p>
            <a:pPr marL="171450" indent="-171450">
              <a:buFontTx/>
              <a:buChar char="-"/>
            </a:pPr>
            <a:r>
              <a:rPr lang="pl-PL" cap="none" dirty="0">
                <a:solidFill>
                  <a:schemeClr val="bg1"/>
                </a:solidFill>
              </a:rPr>
              <a:t>(</a:t>
            </a:r>
            <a:r>
              <a:rPr lang="pl-PL" cap="none" dirty="0" err="1">
                <a:solidFill>
                  <a:schemeClr val="bg1"/>
                </a:solidFill>
              </a:rPr>
              <a:t>Wąchol</a:t>
            </a:r>
            <a:r>
              <a:rPr lang="pl-PL" cap="none" dirty="0">
                <a:solidFill>
                  <a:schemeClr val="bg1"/>
                </a:solidFill>
              </a:rPr>
              <a:t>, 2025)</a:t>
            </a:r>
          </a:p>
          <a:p>
            <a:pPr marL="342900" indent="-342900">
              <a:buFontTx/>
              <a:buChar char="-"/>
            </a:pPr>
            <a:endParaRPr lang="pl-PL" dirty="0">
              <a:solidFill>
                <a:schemeClr val="bg1"/>
              </a:solidFill>
            </a:endParaRPr>
          </a:p>
        </p:txBody>
      </p:sp>
    </p:spTree>
    <p:extLst>
      <p:ext uri="{BB962C8B-B14F-4D97-AF65-F5344CB8AC3E}">
        <p14:creationId xmlns:p14="http://schemas.microsoft.com/office/powerpoint/2010/main" val="31881441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165</TotalTime>
  <Words>1642</Words>
  <Application>Microsoft Office PowerPoint</Application>
  <PresentationFormat>Panoramiczny</PresentationFormat>
  <Paragraphs>152</Paragraphs>
  <Slides>16</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16</vt:i4>
      </vt:variant>
    </vt:vector>
  </HeadingPairs>
  <TitlesOfParts>
    <vt:vector size="20" baseType="lpstr">
      <vt:lpstr>Century Gothic</vt:lpstr>
      <vt:lpstr>Symbol</vt:lpstr>
      <vt:lpstr>Wingdings 3</vt:lpstr>
      <vt:lpstr>Jon</vt:lpstr>
      <vt:lpstr>     Spór o religię. Czy religia jest nam dzisiaj jeszcze potrzebna?  Psychologiczna analiza religijności w kontekście wzmacniania dobrostanu.   Projekt dofinansowany ze środków budżetu państwa, przyznanych przez Ministra Nauki w ramach Programu Społeczna odpowiedzialność nauki II Numer umowy: POPUL/SN/0231/2024/021 </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lpstr>Czy religia jest nam dzisiaj jeszcze potrzebna?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Religia - pomoc czy zagrożenie w byciu szczęśliwym? Aspekty psychologiczne</dc:title>
  <dc:creator>Konto Microsoft</dc:creator>
  <cp:lastModifiedBy>Karolina Kalińska</cp:lastModifiedBy>
  <cp:revision>27</cp:revision>
  <dcterms:created xsi:type="dcterms:W3CDTF">2025-05-17T20:06:10Z</dcterms:created>
  <dcterms:modified xsi:type="dcterms:W3CDTF">2026-07-28T11:04:52Z</dcterms:modified>
</cp:coreProperties>
</file>