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9"/>
  </p:notesMasterIdLst>
  <p:sldIdLst>
    <p:sldId id="257" r:id="rId2"/>
    <p:sldId id="303" r:id="rId3"/>
    <p:sldId id="371" r:id="rId4"/>
    <p:sldId id="453" r:id="rId5"/>
    <p:sldId id="408" r:id="rId6"/>
    <p:sldId id="272" r:id="rId7"/>
    <p:sldId id="387" r:id="rId8"/>
    <p:sldId id="384" r:id="rId9"/>
    <p:sldId id="385" r:id="rId10"/>
    <p:sldId id="386" r:id="rId11"/>
    <p:sldId id="304" r:id="rId12"/>
    <p:sldId id="305" r:id="rId13"/>
    <p:sldId id="306" r:id="rId14"/>
    <p:sldId id="458" r:id="rId15"/>
    <p:sldId id="461" r:id="rId16"/>
    <p:sldId id="294" r:id="rId17"/>
    <p:sldId id="295" r:id="rId18"/>
    <p:sldId id="459" r:id="rId19"/>
    <p:sldId id="460" r:id="rId20"/>
    <p:sldId id="441" r:id="rId21"/>
    <p:sldId id="442" r:id="rId22"/>
    <p:sldId id="443" r:id="rId23"/>
    <p:sldId id="444" r:id="rId24"/>
    <p:sldId id="445" r:id="rId25"/>
    <p:sldId id="447" r:id="rId26"/>
    <p:sldId id="448" r:id="rId27"/>
    <p:sldId id="462" r:id="rId28"/>
    <p:sldId id="450" r:id="rId29"/>
    <p:sldId id="389" r:id="rId30"/>
    <p:sldId id="451" r:id="rId31"/>
    <p:sldId id="452" r:id="rId32"/>
    <p:sldId id="390" r:id="rId33"/>
    <p:sldId id="456" r:id="rId34"/>
    <p:sldId id="391" r:id="rId35"/>
    <p:sldId id="392" r:id="rId36"/>
    <p:sldId id="402" r:id="rId37"/>
    <p:sldId id="455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D1016-1865-4EA4-A325-8AF927F47F67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7BD90-653C-41F4-8684-8618BEA20C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380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455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6783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635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4777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613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5848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676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253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113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595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4973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E1EE3F9-E190-459C-A63E-E5B9020FE28D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FD43359-6B7A-45E8-8FA8-581C64B9102E}" type="slidenum">
              <a:rPr lang="pl-PL" smtClean="0"/>
              <a:t>‹#›</a:t>
            </a:fld>
            <a:endParaRPr lang="pl-P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06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rlabs.com/pl/wartosci-moralne/test.php" TargetMode="External"/><Relationship Id="rId2" Type="http://schemas.openxmlformats.org/officeDocument/2006/relationships/hyperlink" Target="https://www.idrlabs.com/pl/moralnosc/6/test.ph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Tragedia_wsp&#243;lnego_pastwiska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rlabs.com/pl/wartosci-moralne/test.php" TargetMode="External"/><Relationship Id="rId2" Type="http://schemas.openxmlformats.org/officeDocument/2006/relationships/hyperlink" Target="https://www.idrlabs.com/pl/moralnosc/6/test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Jak </a:t>
            </a:r>
            <a:r>
              <a:rPr dirty="0" err="1"/>
              <a:t>prowadzić</a:t>
            </a:r>
            <a:r>
              <a:rPr dirty="0"/>
              <a:t> </a:t>
            </a:r>
            <a:r>
              <a:rPr dirty="0" err="1"/>
              <a:t>spory</a:t>
            </a:r>
            <a:r>
              <a:rPr dirty="0"/>
              <a:t> </a:t>
            </a:r>
            <a:r>
              <a:rPr dirty="0" err="1"/>
              <a:t>moralne</a:t>
            </a:r>
            <a:r>
              <a:rPr lang="pl-PL" dirty="0"/>
              <a:t>?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753450"/>
          </a:xfrm>
        </p:spPr>
        <p:txBody>
          <a:bodyPr>
            <a:normAutofit fontScale="70000" lnSpcReduction="20000"/>
          </a:bodyPr>
          <a:lstStyle/>
          <a:p>
            <a:r>
              <a:rPr lang="pl-PL" dirty="0"/>
              <a:t>dr hab. Jarosław Kucharski</a:t>
            </a:r>
          </a:p>
          <a:p>
            <a:endParaRPr lang="pl-PL" dirty="0"/>
          </a:p>
          <a:p>
            <a:pPr algn="ctr"/>
            <a:r>
              <a:rPr lang="pl-PL" dirty="0"/>
              <a:t>Projekt dofinansowany ze środków budżetu państwa, przyznanych przez Ministra Nauki w ramach Programu Społeczna odpowiedzialność nauki II</a:t>
            </a:r>
          </a:p>
          <a:p>
            <a:pPr algn="ctr"/>
            <a:r>
              <a:rPr lang="pl-PL" dirty="0"/>
              <a:t>Numer umowy: POPUL/SN/0231/2024/021</a:t>
            </a:r>
          </a:p>
          <a:p>
            <a:endParaRPr dirty="0"/>
          </a:p>
        </p:txBody>
      </p:sp>
      <p:pic>
        <p:nvPicPr>
          <p:cNvPr id="1026" name="Picture 2" descr="Podopieczni | FundacjaIgnatianum.pl">
            <a:extLst>
              <a:ext uri="{FF2B5EF4-FFF2-40B4-BE49-F238E27FC236}">
                <a16:creationId xmlns:a16="http://schemas.microsoft.com/office/drawing/2014/main" id="{2BB9C755-C0D9-36DA-6472-269426D90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0383" y="173529"/>
            <a:ext cx="1900895" cy="144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28183BB-CAE3-7714-7EAD-BA1401C6D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54" y="-215955"/>
            <a:ext cx="2171700" cy="21717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35124C-1429-279E-9B92-AF3C46B2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Cenione wartości w zależności od światopoglądu (J. </a:t>
            </a:r>
            <a:r>
              <a:rPr lang="pl-PL" dirty="0" err="1"/>
              <a:t>Haidt</a:t>
            </a:r>
            <a:r>
              <a:rPr lang="pl-PL" dirty="0"/>
              <a:t>, </a:t>
            </a:r>
            <a:r>
              <a:rPr lang="pl-PL" i="1" dirty="0"/>
              <a:t>Prawy umysł</a:t>
            </a:r>
            <a:r>
              <a:rPr lang="pl-PL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1721080-233B-A407-A966-C74E71E44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0B5055C-43D1-4357-6489-59CA3415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02" y="1690688"/>
            <a:ext cx="11069595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781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495DEA-3A29-D2DA-3EE4-D391739A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Moje przekonania moralne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2E0321-E222-EC35-90B1-AC93071E7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/>
              <a:t>Zastanów się nad tymi pytaniami. Warto poznać zawartość i źródła własnych poglądów moralnych.</a:t>
            </a:r>
          </a:p>
          <a:p>
            <a:r>
              <a:rPr lang="pl-PL" dirty="0"/>
              <a:t>Kto wywarł największy wpływ na moje przekonania moralne?</a:t>
            </a:r>
          </a:p>
          <a:p>
            <a:pPr lvl="1"/>
            <a:r>
              <a:rPr lang="pl-PL" dirty="0"/>
              <a:t>[Imię, nazwisko]</a:t>
            </a:r>
          </a:p>
          <a:p>
            <a:r>
              <a:rPr lang="pl-PL" dirty="0"/>
              <a:t>W jaki sposób? – pozytywnie? Negatywnie? Mam takie same poglądy? Może zaprosił do zastanowienia się?</a:t>
            </a:r>
          </a:p>
          <a:p>
            <a:r>
              <a:rPr lang="pl-PL" dirty="0"/>
              <a:t>Mój system wartości opiera się na:</a:t>
            </a:r>
          </a:p>
          <a:p>
            <a:pPr lvl="1"/>
            <a:r>
              <a:rPr lang="pl-PL" dirty="0"/>
              <a:t>Religii</a:t>
            </a:r>
          </a:p>
          <a:p>
            <a:pPr lvl="1"/>
            <a:r>
              <a:rPr lang="pl-PL" dirty="0"/>
              <a:t>Tradycji</a:t>
            </a:r>
          </a:p>
          <a:p>
            <a:pPr lvl="1"/>
            <a:r>
              <a:rPr lang="pl-PL" dirty="0" err="1"/>
              <a:t>Konserwatyźmie</a:t>
            </a:r>
            <a:endParaRPr lang="pl-PL" dirty="0"/>
          </a:p>
          <a:p>
            <a:pPr lvl="1"/>
            <a:r>
              <a:rPr lang="pl-PL" dirty="0" err="1"/>
              <a:t>Liberaliźmie</a:t>
            </a:r>
            <a:endParaRPr lang="pl-PL" dirty="0"/>
          </a:p>
          <a:p>
            <a:pPr lvl="1"/>
            <a:r>
              <a:rPr lang="pl-PL" dirty="0"/>
              <a:t>Nauce </a:t>
            </a:r>
          </a:p>
          <a:p>
            <a:pPr lvl="1"/>
            <a:r>
              <a:rPr lang="pl-PL" dirty="0"/>
              <a:t>Autonomii</a:t>
            </a:r>
          </a:p>
          <a:p>
            <a:pPr lvl="1"/>
            <a:r>
              <a:rPr lang="pl-PL" dirty="0"/>
              <a:t>…?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2683D98-50A0-A41F-7F05-092C622A53D4}"/>
              </a:ext>
            </a:extLst>
          </p:cNvPr>
          <p:cNvSpPr txBox="1"/>
          <p:nvPr/>
        </p:nvSpPr>
        <p:spPr>
          <a:xfrm>
            <a:off x="5659694" y="5310560"/>
            <a:ext cx="60984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dirty="0">
                <a:hlinkClick r:id="rId2"/>
              </a:rPr>
              <a:t>https://www.idrlabs.com/pl/moralnosc/6/test.php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>
                <a:hlinkClick r:id="rId3"/>
              </a:rPr>
              <a:t>https://www.idrlabs.com/pl/wartosci-moralne/test.php</a:t>
            </a: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1208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1D9D28-B870-89C3-792F-ACD41D710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Moje przekonania moralne</a:t>
            </a:r>
            <a:br>
              <a:rPr lang="pl-PL" dirty="0"/>
            </a:br>
            <a:r>
              <a:rPr lang="pl-PL" dirty="0"/>
              <a:t>Jakie argumenty są dla Ciebie ważne w kwestii: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7A3A4E-B15C-69FD-02A9-43F41C9F2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/>
          </a:bodyPr>
          <a:lstStyle/>
          <a:p>
            <a:pPr lvl="1"/>
            <a:r>
              <a:rPr lang="pl-PL" sz="3600" dirty="0"/>
              <a:t>Aborcji</a:t>
            </a:r>
          </a:p>
          <a:p>
            <a:pPr lvl="1"/>
            <a:r>
              <a:rPr lang="pl-PL" sz="3600" dirty="0"/>
              <a:t>Eutanazji</a:t>
            </a:r>
          </a:p>
          <a:p>
            <a:pPr lvl="1"/>
            <a:r>
              <a:rPr lang="pl-PL" sz="3600" dirty="0"/>
              <a:t>Etyki ekologicznej</a:t>
            </a:r>
          </a:p>
          <a:p>
            <a:pPr lvl="1"/>
            <a:r>
              <a:rPr lang="pl-PL" sz="3600" dirty="0"/>
              <a:t>Praw zwierząt</a:t>
            </a:r>
          </a:p>
          <a:p>
            <a:pPr lvl="1"/>
            <a:r>
              <a:rPr lang="pl-PL" sz="3600" dirty="0"/>
              <a:t>Etyki seksualnej</a:t>
            </a:r>
          </a:p>
          <a:p>
            <a:pPr lvl="1"/>
            <a:r>
              <a:rPr lang="pl-PL" sz="3600" dirty="0"/>
              <a:t>Wolności osobistej</a:t>
            </a:r>
          </a:p>
          <a:p>
            <a:pPr lvl="1"/>
            <a:r>
              <a:rPr lang="pl-PL" sz="3600" dirty="0"/>
              <a:t>Wolności społecznej</a:t>
            </a:r>
          </a:p>
          <a:p>
            <a:pPr lvl="1"/>
            <a:r>
              <a:rPr lang="pl-PL" sz="3600" dirty="0"/>
              <a:t>Sprawiedliwości rozdziału świadczeń zdrowotnych</a:t>
            </a:r>
          </a:p>
          <a:p>
            <a:pPr lvl="1"/>
            <a:r>
              <a:rPr lang="pl-PL" sz="3600" dirty="0"/>
              <a:t>Moralności dotyczącej zasad udziału w ruchy drogowym</a:t>
            </a:r>
          </a:p>
          <a:p>
            <a:pPr lvl="1"/>
            <a:r>
              <a:rPr lang="pl-PL" sz="3600" dirty="0"/>
              <a:t>Moralności diety</a:t>
            </a:r>
          </a:p>
          <a:p>
            <a:pPr lvl="1"/>
            <a:r>
              <a:rPr lang="pl-PL" sz="3600" dirty="0"/>
              <a:t>…?</a:t>
            </a:r>
          </a:p>
          <a:p>
            <a:pPr lvl="1"/>
            <a:endParaRPr lang="pl-PL" sz="36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6D3377C-4D5C-3D13-7DFF-C928F2189703}"/>
              </a:ext>
            </a:extLst>
          </p:cNvPr>
          <p:cNvSpPr txBox="1"/>
          <p:nvPr/>
        </p:nvSpPr>
        <p:spPr>
          <a:xfrm>
            <a:off x="3274326" y="5896401"/>
            <a:ext cx="86598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/>
              <a:t>A które są dla Ciebie mniej ważne? Całkowicie nieprzekonujące?</a:t>
            </a:r>
          </a:p>
          <a:p>
            <a:r>
              <a:rPr lang="pl-PL" sz="2400" dirty="0"/>
              <a:t>Co musiałoby się stać, abyś zrewidowała/zrewidował swoje zdanie?</a:t>
            </a:r>
          </a:p>
        </p:txBody>
      </p:sp>
    </p:spTree>
    <p:extLst>
      <p:ext uri="{BB962C8B-B14F-4D97-AF65-F5344CB8AC3E}">
        <p14:creationId xmlns:p14="http://schemas.microsoft.com/office/powerpoint/2010/main" val="2717961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D6855-A8AF-BEE3-D2D5-87106ADF5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Co przekonuje innych?</a:t>
            </a:r>
            <a:br>
              <a:rPr lang="pl-PL" dirty="0"/>
            </a:br>
            <a:r>
              <a:rPr lang="pl-PL" dirty="0"/>
              <a:t>Co INNYCH przekonuje, do stanowiska w kwestii: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D0982D-388C-9C41-8245-5230C1D90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20000"/>
          </a:bodyPr>
          <a:lstStyle/>
          <a:p>
            <a:pPr lvl="1"/>
            <a:r>
              <a:rPr lang="pl-PL" sz="4000" dirty="0"/>
              <a:t>Aborcji</a:t>
            </a:r>
          </a:p>
          <a:p>
            <a:pPr lvl="1"/>
            <a:r>
              <a:rPr lang="pl-PL" sz="4000" dirty="0"/>
              <a:t>Eutanazji</a:t>
            </a:r>
          </a:p>
          <a:p>
            <a:pPr lvl="1"/>
            <a:r>
              <a:rPr lang="pl-PL" sz="4000" dirty="0"/>
              <a:t>Etyki ekologicznej</a:t>
            </a:r>
          </a:p>
          <a:p>
            <a:pPr lvl="1"/>
            <a:r>
              <a:rPr lang="pl-PL" sz="4000" dirty="0"/>
              <a:t>Praw zwierząt</a:t>
            </a:r>
          </a:p>
          <a:p>
            <a:pPr lvl="1"/>
            <a:r>
              <a:rPr lang="pl-PL" sz="4000" dirty="0"/>
              <a:t>Etyki seksualnej</a:t>
            </a:r>
          </a:p>
          <a:p>
            <a:pPr lvl="1"/>
            <a:r>
              <a:rPr lang="pl-PL" sz="4000" dirty="0"/>
              <a:t>Wolności osobistej</a:t>
            </a:r>
          </a:p>
          <a:p>
            <a:pPr lvl="1"/>
            <a:r>
              <a:rPr lang="pl-PL" sz="4000" dirty="0"/>
              <a:t>Wolności społecznej</a:t>
            </a:r>
          </a:p>
          <a:p>
            <a:pPr lvl="1"/>
            <a:r>
              <a:rPr lang="pl-PL" sz="4000" dirty="0"/>
              <a:t>Sprawiedliwości rozdziału świadczeń zdrowotnych</a:t>
            </a:r>
          </a:p>
          <a:p>
            <a:pPr lvl="1"/>
            <a:r>
              <a:rPr lang="pl-PL" sz="4000" dirty="0"/>
              <a:t>Moralności dotyczącej zasad udziału w ruchy drogowym</a:t>
            </a:r>
          </a:p>
          <a:p>
            <a:pPr lvl="1"/>
            <a:r>
              <a:rPr lang="pl-PL" sz="4000" dirty="0"/>
              <a:t>Moralności diety</a:t>
            </a:r>
          </a:p>
          <a:p>
            <a:pPr lvl="1"/>
            <a:r>
              <a:rPr lang="pl-PL" sz="4000" dirty="0"/>
              <a:t>…?</a:t>
            </a:r>
          </a:p>
          <a:p>
            <a:pPr marL="0" indent="0">
              <a:buNone/>
            </a:pPr>
            <a:endParaRPr lang="pl-PL" sz="44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9995BF9-E787-3930-8D9F-745D0781A5BC}"/>
              </a:ext>
            </a:extLst>
          </p:cNvPr>
          <p:cNvSpPr txBox="1"/>
          <p:nvPr/>
        </p:nvSpPr>
        <p:spPr>
          <a:xfrm>
            <a:off x="3952752" y="6031210"/>
            <a:ext cx="7895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/>
              <a:t>Jakie są różnice, pomiędzy tym co przekonuje Ciebie a innych?</a:t>
            </a:r>
          </a:p>
        </p:txBody>
      </p:sp>
    </p:spTree>
    <p:extLst>
      <p:ext uri="{BB962C8B-B14F-4D97-AF65-F5344CB8AC3E}">
        <p14:creationId xmlns:p14="http://schemas.microsoft.com/office/powerpoint/2010/main" val="3900959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EB8CB-79D1-56E6-7235-EFFC9BD5E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prowadzić spory moralne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6EF672B-01D0-6894-2518-716199A64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9211" y="1972703"/>
            <a:ext cx="4342894" cy="576262"/>
          </a:xfrm>
        </p:spPr>
        <p:txBody>
          <a:bodyPr/>
          <a:lstStyle/>
          <a:p>
            <a:r>
              <a:rPr lang="pl-PL" dirty="0"/>
              <a:t>Co ułatwia?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1714883-BAA3-9D98-9518-EC3C1DB960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dirty="0"/>
          </a:p>
          <a:p>
            <a:r>
              <a:rPr lang="pl-PL" dirty="0"/>
              <a:t>Dystans</a:t>
            </a:r>
          </a:p>
          <a:p>
            <a:r>
              <a:rPr lang="pl-PL" dirty="0"/>
              <a:t>Humor</a:t>
            </a:r>
          </a:p>
          <a:p>
            <a:r>
              <a:rPr lang="pl-PL" dirty="0"/>
              <a:t>Umiejętność wysłuchania</a:t>
            </a:r>
          </a:p>
          <a:p>
            <a:r>
              <a:rPr lang="pl-PL" dirty="0"/>
              <a:t>Otwartość</a:t>
            </a:r>
          </a:p>
          <a:p>
            <a:r>
              <a:rPr lang="pl-PL" dirty="0"/>
              <a:t>Brak fanatyzmu</a:t>
            </a:r>
          </a:p>
          <a:p>
            <a:r>
              <a:rPr lang="pl-PL" dirty="0"/>
              <a:t>…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D15AC644-65E1-99B7-6CFE-7C97E57660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66957" y="1969475"/>
            <a:ext cx="4338673" cy="576262"/>
          </a:xfrm>
        </p:spPr>
        <p:txBody>
          <a:bodyPr/>
          <a:lstStyle/>
          <a:p>
            <a:r>
              <a:rPr lang="pl-PL" dirty="0"/>
              <a:t>Co utrudnia?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254CDBA8-FCC3-69A6-63CF-36E8FB3718E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l-PL" dirty="0"/>
          </a:p>
          <a:p>
            <a:r>
              <a:rPr lang="pl-PL" dirty="0"/>
              <a:t>Skupienie się na wygranej</a:t>
            </a:r>
          </a:p>
          <a:p>
            <a:r>
              <a:rPr lang="pl-PL" dirty="0"/>
              <a:t>Dążenie do afirmacji swojego zdania</a:t>
            </a:r>
          </a:p>
          <a:p>
            <a:r>
              <a:rPr lang="pl-PL" dirty="0"/>
              <a:t>Agresja</a:t>
            </a:r>
          </a:p>
          <a:p>
            <a:r>
              <a:rPr lang="pl-PL" dirty="0"/>
              <a:t>Zamknięcie</a:t>
            </a:r>
          </a:p>
          <a:p>
            <a:r>
              <a:rPr lang="pl-PL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75201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49A0055A-A452-D376-D9A2-87F3B1240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Cel sporów moralnych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0D0055BC-F106-49C9-B64B-9B8509D79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czasie prowadzenia sporów moralnych chcę:</a:t>
            </a:r>
          </a:p>
          <a:p>
            <a:pPr lvl="1"/>
            <a:r>
              <a:rPr lang="pl-PL" dirty="0"/>
              <a:t>Przekonać innych do mojego zdania (TAK/CZASAMI/NIE)</a:t>
            </a:r>
          </a:p>
          <a:p>
            <a:pPr lvl="1"/>
            <a:r>
              <a:rPr lang="pl-PL" dirty="0"/>
              <a:t>Wyartykułować swoje zdanie (TAK/CZASAMI/NIE)</a:t>
            </a:r>
          </a:p>
          <a:p>
            <a:pPr lvl="1"/>
            <a:r>
              <a:rPr lang="pl-PL" dirty="0"/>
              <a:t>Poznać poglądy innych (TAK/CZASAMI/NIE)</a:t>
            </a:r>
          </a:p>
          <a:p>
            <a:pPr lvl="1"/>
            <a:r>
              <a:rPr lang="pl-PL" dirty="0"/>
              <a:t>Sprawdzić czy moje poglądy są wystarczająco uargumentowane (TAK/CZASAMI/NIE)</a:t>
            </a:r>
          </a:p>
          <a:p>
            <a:pPr lvl="1"/>
            <a:r>
              <a:rPr lang="pl-PL" dirty="0"/>
              <a:t>Pokłócić się (TAK/CZASAMI/NIE)</a:t>
            </a:r>
          </a:p>
          <a:p>
            <a:pPr lvl="1"/>
            <a:r>
              <a:rPr lang="pl-PL" dirty="0"/>
              <a:t>Podważyć cudze poglądy (TAK/CZASAMI/NIE)</a:t>
            </a:r>
          </a:p>
          <a:p>
            <a:pPr lvl="1"/>
            <a:r>
              <a:rPr lang="pl-PL" dirty="0"/>
              <a:t>Zwiększyć zrozumienie złożoności problemów moralnych (TAK/CZASAMI/NIE)</a:t>
            </a:r>
          </a:p>
          <a:p>
            <a:pPr lvl="1"/>
            <a:r>
              <a:rPr lang="pl-PL" dirty="0"/>
              <a:t>Inne…</a:t>
            </a:r>
          </a:p>
        </p:txBody>
      </p:sp>
    </p:spTree>
    <p:extLst>
      <p:ext uri="{BB962C8B-B14F-4D97-AF65-F5344CB8AC3E}">
        <p14:creationId xmlns:p14="http://schemas.microsoft.com/office/powerpoint/2010/main" val="3784853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Jak prowadzić spory moralne?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 Postawa </a:t>
            </a:r>
            <a:r>
              <a:rPr dirty="0" err="1"/>
              <a:t>ciekawości</a:t>
            </a:r>
            <a:r>
              <a:rPr dirty="0"/>
              <a:t>, </a:t>
            </a:r>
            <a:r>
              <a:rPr dirty="0" err="1"/>
              <a:t>nie</a:t>
            </a:r>
            <a:r>
              <a:rPr dirty="0"/>
              <a:t> </a:t>
            </a:r>
            <a:r>
              <a:rPr dirty="0" err="1"/>
              <a:t>konfrontacji</a:t>
            </a:r>
            <a:endParaRPr dirty="0"/>
          </a:p>
          <a:p>
            <a:r>
              <a:rPr lang="pl-PL" dirty="0"/>
              <a:t> </a:t>
            </a:r>
            <a:r>
              <a:rPr dirty="0" err="1"/>
              <a:t>Słuchanie</a:t>
            </a:r>
            <a:r>
              <a:rPr dirty="0"/>
              <a:t> </a:t>
            </a:r>
            <a:r>
              <a:rPr dirty="0" err="1"/>
              <a:t>aktywne</a:t>
            </a:r>
            <a:r>
              <a:rPr lang="pl-PL" dirty="0"/>
              <a:t> i otwarte</a:t>
            </a:r>
            <a:endParaRPr dirty="0"/>
          </a:p>
          <a:p>
            <a:r>
              <a:rPr dirty="0"/>
              <a:t> </a:t>
            </a:r>
            <a:r>
              <a:rPr dirty="0" err="1"/>
              <a:t>Pytania</a:t>
            </a:r>
            <a:r>
              <a:rPr dirty="0"/>
              <a:t> </a:t>
            </a:r>
            <a:r>
              <a:rPr dirty="0" err="1"/>
              <a:t>zamiast</a:t>
            </a:r>
            <a:r>
              <a:rPr dirty="0"/>
              <a:t> </a:t>
            </a:r>
            <a:r>
              <a:rPr dirty="0" err="1"/>
              <a:t>osądów</a:t>
            </a:r>
            <a:endParaRPr lang="pl-PL" dirty="0"/>
          </a:p>
          <a:p>
            <a:r>
              <a:rPr lang="pl-PL" dirty="0"/>
              <a:t>Unikanie dążenie do zmiany cudzych poglądów</a:t>
            </a:r>
          </a:p>
          <a:p>
            <a:r>
              <a:rPr lang="pl-PL" dirty="0"/>
              <a:t>Okazja do krytycznego oglądu własnych poglądów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091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Model </a:t>
            </a:r>
            <a:r>
              <a:rPr dirty="0" err="1"/>
              <a:t>rozmowy</a:t>
            </a:r>
            <a:r>
              <a:rPr dirty="0"/>
              <a:t> </a:t>
            </a:r>
            <a:r>
              <a:rPr lang="pl-PL" dirty="0"/>
              <a:t>o moralności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Przestrzeń</a:t>
            </a:r>
            <a:r>
              <a:rPr dirty="0"/>
              <a:t> </a:t>
            </a:r>
            <a:r>
              <a:rPr dirty="0" err="1"/>
              <a:t>dialogu</a:t>
            </a:r>
            <a:endParaRPr dirty="0"/>
          </a:p>
          <a:p>
            <a:r>
              <a:rPr dirty="0" err="1"/>
              <a:t>Wspólny</a:t>
            </a:r>
            <a:r>
              <a:rPr dirty="0"/>
              <a:t> </a:t>
            </a:r>
            <a:r>
              <a:rPr dirty="0" err="1"/>
              <a:t>język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cele</a:t>
            </a:r>
            <a:endParaRPr dirty="0"/>
          </a:p>
          <a:p>
            <a:r>
              <a:rPr dirty="0"/>
              <a:t>Zgoda co do </a:t>
            </a:r>
            <a:r>
              <a:rPr dirty="0" err="1"/>
              <a:t>niezgody</a:t>
            </a:r>
            <a:endParaRPr lang="pl-PL" dirty="0"/>
          </a:p>
          <a:p>
            <a:r>
              <a:rPr lang="pl-PL" dirty="0"/>
              <a:t>Unikanie „posiadania racji”</a:t>
            </a:r>
          </a:p>
          <a:p>
            <a:r>
              <a:rPr lang="pl-PL" dirty="0"/>
              <a:t>Unikanie agresji</a:t>
            </a:r>
          </a:p>
          <a:p>
            <a:r>
              <a:rPr lang="pl-PL" dirty="0"/>
              <a:t>Uczenie się szacunku i tolerancji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6863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B9D43B3-24C8-E961-5954-15F32217A5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Argumenty i intuicje w sporach moralnych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66BF0335-E872-25DA-EA3F-43216F7416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5972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E0BA04-0F37-9E8D-EFF1-6524C3329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Argument „z czucia”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3D4774-6077-DA4A-F65D-5AC30F310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Ja tak czuję, a zatem to musi być prawdą. </a:t>
            </a:r>
          </a:p>
          <a:p>
            <a:endParaRPr lang="pl-PL" dirty="0"/>
          </a:p>
          <a:p>
            <a:r>
              <a:rPr lang="pl-PL" dirty="0"/>
              <a:t>Argumenty „z czucia” pojawiają się gdy:</a:t>
            </a:r>
          </a:p>
          <a:p>
            <a:pPr lvl="1"/>
            <a:r>
              <a:rPr lang="pl-PL" dirty="0"/>
              <a:t>Trudno jest znaleźć inny argument</a:t>
            </a:r>
          </a:p>
          <a:p>
            <a:pPr lvl="1"/>
            <a:r>
              <a:rPr lang="pl-PL" dirty="0"/>
              <a:t>Występuje silna inklinacja emocjonalna</a:t>
            </a:r>
          </a:p>
          <a:p>
            <a:pPr lvl="1"/>
            <a:r>
              <a:rPr lang="pl-PL" dirty="0"/>
              <a:t>Brak jest przemyślanie danej sprawy</a:t>
            </a:r>
          </a:p>
          <a:p>
            <a:pPr lvl="1"/>
            <a:r>
              <a:rPr lang="pl-PL" dirty="0"/>
              <a:t>Chcemy zwrócić uwagę na emocjonalność</a:t>
            </a:r>
          </a:p>
          <a:p>
            <a:pPr lvl="1"/>
            <a:r>
              <a:rPr lang="pl-PL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3456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DC0F3D52-E7C0-EB89-A9EC-F22E2F887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0813695-A885-0C03-764E-7D8F26AF8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9138520" cy="3777622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Rozum ludzki, skoro raz przyjął jakiś pogląd […], wszystko inne ściąga na jego poparcie i potwierdzenie. I choć większa jest może siła i liczba wypadków, które przemawiają przeciwko temu poglądowi, mimo to jednak nie zwraca na nie uwagi […], ażeby tylko powaga owych poprzednich kategorii pozostała niezachwiana.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40D0129-5947-5072-5AA7-D9C7B7A7541F}"/>
              </a:ext>
            </a:extLst>
          </p:cNvPr>
          <p:cNvSpPr txBox="1"/>
          <p:nvPr/>
        </p:nvSpPr>
        <p:spPr>
          <a:xfrm>
            <a:off x="8907309" y="6116999"/>
            <a:ext cx="2675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F. Bacon, </a:t>
            </a:r>
            <a:r>
              <a:rPr lang="pl-PL" i="1" dirty="0"/>
              <a:t>Novum Organum</a:t>
            </a:r>
            <a:endParaRPr lang="pl-PL" dirty="0"/>
          </a:p>
        </p:txBody>
      </p:sp>
      <p:pic>
        <p:nvPicPr>
          <p:cNvPr id="1026" name="Picture 2" descr="Francis Bacon (filozof) – Wikicytaty">
            <a:extLst>
              <a:ext uri="{FF2B5EF4-FFF2-40B4-BE49-F238E27FC236}">
                <a16:creationId xmlns:a16="http://schemas.microsoft.com/office/drawing/2014/main" id="{92D43EC7-8006-124F-4052-DC798FA81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720" y="113686"/>
            <a:ext cx="196215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1CB096B-FCA3-08EB-7FD5-68C04C9C61A3}"/>
              </a:ext>
            </a:extLst>
          </p:cNvPr>
          <p:cNvSpPr txBox="1"/>
          <p:nvPr/>
        </p:nvSpPr>
        <p:spPr>
          <a:xfrm>
            <a:off x="10224389" y="2442088"/>
            <a:ext cx="1466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/>
              <a:t>Francis Bacon</a:t>
            </a:r>
          </a:p>
          <a:p>
            <a:pPr algn="ctr"/>
            <a:r>
              <a:rPr lang="pl-PL" dirty="0"/>
              <a:t>1561 - 1626</a:t>
            </a:r>
          </a:p>
        </p:txBody>
      </p:sp>
    </p:spTree>
    <p:extLst>
      <p:ext uri="{BB962C8B-B14F-4D97-AF65-F5344CB8AC3E}">
        <p14:creationId xmlns:p14="http://schemas.microsoft.com/office/powerpoint/2010/main" val="1774288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30F99D-2C8A-717E-8062-6DA0937D3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0CE06C-ECD9-F30B-1CDA-4E8480405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i="1" dirty="0"/>
              <a:t>Posługiwanie się słowem „intuicja” przez dowolnego filozofa moralności zawsze było sygnałem, że w jego argumentacji coś szwankuje</a:t>
            </a:r>
            <a:r>
              <a:rPr lang="pl-PL" dirty="0"/>
              <a:t>. </a:t>
            </a:r>
          </a:p>
          <a:p>
            <a:pPr marL="0" indent="0">
              <a:buNone/>
            </a:pPr>
            <a:r>
              <a:rPr lang="pl-PL" dirty="0"/>
              <a:t>						A. </a:t>
            </a:r>
            <a:r>
              <a:rPr lang="pl-PL" dirty="0" err="1"/>
              <a:t>MacIntyre</a:t>
            </a:r>
            <a:r>
              <a:rPr lang="pl-PL" dirty="0"/>
              <a:t>, </a:t>
            </a:r>
            <a:r>
              <a:rPr lang="pl-PL" i="1" dirty="0"/>
              <a:t>Dziedzictwo cnoty</a:t>
            </a:r>
          </a:p>
        </p:txBody>
      </p:sp>
      <p:pic>
        <p:nvPicPr>
          <p:cNvPr id="1026" name="Picture 2" descr="Alasdair MacIntyre | Members | Association of Retired Faculty &amp;  Professional Staff | University of Notre Dame">
            <a:extLst>
              <a:ext uri="{FF2B5EF4-FFF2-40B4-BE49-F238E27FC236}">
                <a16:creationId xmlns:a16="http://schemas.microsoft.com/office/drawing/2014/main" id="{A56A7796-D282-867D-4078-BEC62946E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329" y="3626059"/>
            <a:ext cx="2427422" cy="242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3854A9D-E195-7ED7-526D-A8F96F5BCB42}"/>
              </a:ext>
            </a:extLst>
          </p:cNvPr>
          <p:cNvSpPr txBox="1"/>
          <p:nvPr/>
        </p:nvSpPr>
        <p:spPr>
          <a:xfrm>
            <a:off x="2318844" y="4516604"/>
            <a:ext cx="1835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err="1"/>
              <a:t>Alsdair</a:t>
            </a:r>
            <a:r>
              <a:rPr lang="pl-PL" dirty="0"/>
              <a:t> </a:t>
            </a:r>
            <a:r>
              <a:rPr lang="pl-PL" dirty="0" err="1"/>
              <a:t>MacIntyre</a:t>
            </a:r>
            <a:endParaRPr lang="pl-PL" dirty="0"/>
          </a:p>
          <a:p>
            <a:pPr algn="ctr"/>
            <a:r>
              <a:rPr lang="pl-PL" dirty="0"/>
              <a:t>1929 - 2025</a:t>
            </a:r>
          </a:p>
        </p:txBody>
      </p:sp>
    </p:spTree>
    <p:extLst>
      <p:ext uri="{BB962C8B-B14F-4D97-AF65-F5344CB8AC3E}">
        <p14:creationId xmlns:p14="http://schemas.microsoft.com/office/powerpoint/2010/main" val="2375317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05865B-35AE-F8A4-610B-38CB07730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Dwa główne sposoby </a:t>
            </a:r>
            <a:br>
              <a:rPr lang="pl-PL" dirty="0"/>
            </a:br>
            <a:r>
              <a:rPr lang="pl-PL" dirty="0"/>
              <a:t>argumentacji w etyce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AFB3FC-EBE6-BA9D-368B-47FFD61D9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619" y="2133600"/>
            <a:ext cx="8790039" cy="3777622"/>
          </a:xfrm>
        </p:spPr>
        <p:txBody>
          <a:bodyPr>
            <a:normAutofit/>
          </a:bodyPr>
          <a:lstStyle/>
          <a:p>
            <a:endParaRPr lang="pl-PL" dirty="0"/>
          </a:p>
          <a:p>
            <a:r>
              <a:rPr lang="pl-PL" b="1" dirty="0"/>
              <a:t>Niska Droga </a:t>
            </a:r>
            <a:r>
              <a:rPr lang="pl-PL" dirty="0"/>
              <a:t>– odwołująca się do naszych intuicji</a:t>
            </a:r>
          </a:p>
          <a:p>
            <a:r>
              <a:rPr lang="pl-PL" b="1" dirty="0"/>
              <a:t>Wysoka Droga </a:t>
            </a:r>
            <a:r>
              <a:rPr lang="pl-PL" dirty="0"/>
              <a:t>– podaje opis rozumowania moralnego (metaetyka), z którego mogą wyniknąć konkretne twierdzenia na temat moralności.</a:t>
            </a:r>
          </a:p>
          <a:p>
            <a:r>
              <a:rPr lang="pl-PL" b="1" dirty="0"/>
              <a:t>Droga Etyczna </a:t>
            </a:r>
            <a:r>
              <a:rPr lang="pl-PL" dirty="0"/>
              <a:t>– odwołująca się do racjonalnych argumentów etycznych, które mają oddziaływać zarówno na intuicje oraz mogą zawierać założenia metaetyczne</a:t>
            </a:r>
          </a:p>
          <a:p>
            <a:endParaRPr lang="pl-PL" dirty="0"/>
          </a:p>
        </p:txBody>
      </p:sp>
      <p:pic>
        <p:nvPicPr>
          <p:cNvPr id="1028" name="Picture 4" descr="Derek Parfit (1942-2017) (updated) - Daily Nous">
            <a:extLst>
              <a:ext uri="{FF2B5EF4-FFF2-40B4-BE49-F238E27FC236}">
                <a16:creationId xmlns:a16="http://schemas.microsoft.com/office/drawing/2014/main" id="{B1E6C3EB-CBCE-D5F4-D2D9-16DF57911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468" y="0"/>
            <a:ext cx="2753532" cy="275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8566E15-3F16-12C9-26C0-95D4C8D84DD1}"/>
              </a:ext>
            </a:extLst>
          </p:cNvPr>
          <p:cNvSpPr txBox="1"/>
          <p:nvPr/>
        </p:nvSpPr>
        <p:spPr>
          <a:xfrm>
            <a:off x="10166626" y="2961788"/>
            <a:ext cx="1297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/>
              <a:t>Derek </a:t>
            </a:r>
            <a:r>
              <a:rPr lang="pl-PL" dirty="0" err="1"/>
              <a:t>Parfit</a:t>
            </a:r>
            <a:endParaRPr lang="pl-PL" dirty="0"/>
          </a:p>
          <a:p>
            <a:pPr algn="ctr"/>
            <a:r>
              <a:rPr lang="pl-PL" dirty="0"/>
              <a:t>1942 - 2017</a:t>
            </a:r>
          </a:p>
        </p:txBody>
      </p:sp>
    </p:spTree>
    <p:extLst>
      <p:ext uri="{BB962C8B-B14F-4D97-AF65-F5344CB8AC3E}">
        <p14:creationId xmlns:p14="http://schemas.microsoft.com/office/powerpoint/2010/main" val="1552305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8D965B-22F5-19C5-3864-293339E7D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Rola intuicji w etyce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1A1B17-CCF9-E1BB-48A6-375EAF021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9162673" cy="3777622"/>
          </a:xfrm>
        </p:spPr>
        <p:txBody>
          <a:bodyPr>
            <a:normAutofit/>
          </a:bodyPr>
          <a:lstStyle/>
          <a:p>
            <a:r>
              <a:rPr lang="pl-PL" dirty="0"/>
              <a:t>„Zbiór przekonań moralnych żywionych przez rozumnych i wykształconych ludzi tworzy dane dla etyki, podobnie jak wrażenia zmysłowe tworzą dane dla nauki.”</a:t>
            </a:r>
          </a:p>
          <a:p>
            <a:r>
              <a:rPr lang="pl-PL" b="1" dirty="0"/>
              <a:t>Intuicje moralne </a:t>
            </a:r>
            <a:r>
              <a:rPr lang="pl-PL" dirty="0"/>
              <a:t>– zbiór określonych przekonań</a:t>
            </a:r>
          </a:p>
          <a:p>
            <a:endParaRPr lang="pl-PL" dirty="0"/>
          </a:p>
          <a:p>
            <a:r>
              <a:rPr lang="pl-PL" b="1" dirty="0"/>
              <a:t>Takie intuicje nie potrzebują dowodów – są oczywiste</a:t>
            </a:r>
          </a:p>
          <a:p>
            <a:endParaRPr lang="pl-PL" b="1" dirty="0"/>
          </a:p>
          <a:p>
            <a:r>
              <a:rPr lang="pl-PL" dirty="0"/>
              <a:t>Intuicje tworzą podstawę dla obowiązków </a:t>
            </a:r>
            <a:r>
              <a:rPr lang="pl-PL" i="1" dirty="0"/>
              <a:t>prima facie</a:t>
            </a:r>
            <a:r>
              <a:rPr lang="pl-PL" dirty="0"/>
              <a:t> (obowiązków warunkowych)</a:t>
            </a:r>
          </a:p>
        </p:txBody>
      </p:sp>
      <p:pic>
        <p:nvPicPr>
          <p:cNvPr id="1026" name="Picture 2" descr="W. D. Ross - Wikipedia">
            <a:extLst>
              <a:ext uri="{FF2B5EF4-FFF2-40B4-BE49-F238E27FC236}">
                <a16:creationId xmlns:a16="http://schemas.microsoft.com/office/drawing/2014/main" id="{ABFC83F6-87F0-059D-F87F-2E9516CED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0" y="146050"/>
            <a:ext cx="2286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5E3EE-5448-3F3C-AEBF-1DB3F33306AB}"/>
              </a:ext>
            </a:extLst>
          </p:cNvPr>
          <p:cNvSpPr txBox="1"/>
          <p:nvPr/>
        </p:nvSpPr>
        <p:spPr bwMode="auto">
          <a:xfrm>
            <a:off x="10000873" y="3105834"/>
            <a:ext cx="171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dirty="0">
                <a:latin typeface="+mj-lt"/>
              </a:rPr>
              <a:t>William D. Ross</a:t>
            </a:r>
          </a:p>
          <a:p>
            <a:pPr algn="ctr">
              <a:defRPr/>
            </a:pPr>
            <a:r>
              <a:rPr lang="pl-PL" dirty="0">
                <a:latin typeface="+mj-lt"/>
              </a:rPr>
              <a:t>1877 - 1971</a:t>
            </a:r>
          </a:p>
        </p:txBody>
      </p:sp>
    </p:spTree>
    <p:extLst>
      <p:ext uri="{BB962C8B-B14F-4D97-AF65-F5344CB8AC3E}">
        <p14:creationId xmlns:p14="http://schemas.microsoft.com/office/powerpoint/2010/main" val="1465730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BD964B-C3D3-B564-82A7-5A0AA9574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Rola intuicji w moralności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D32090-1B37-D1DA-A53B-43548F68A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Intuicje kształtowały się w procesie ewolucyjnym</a:t>
            </a:r>
          </a:p>
          <a:p>
            <a:r>
              <a:rPr lang="pl-PL" dirty="0"/>
              <a:t>Prawdopodobnie były czynnikiem zwiększającym szanse na przetrwanie</a:t>
            </a:r>
          </a:p>
          <a:p>
            <a:pPr lvl="1"/>
            <a:r>
              <a:rPr lang="pl-PL" dirty="0"/>
              <a:t>Wszystkie społeczeństwa posiadają pewne intuicje moralne i jakieś systemy moralności</a:t>
            </a:r>
          </a:p>
          <a:p>
            <a:pPr marL="0" indent="0">
              <a:buNone/>
            </a:pPr>
            <a:r>
              <a:rPr lang="pl-PL" dirty="0"/>
              <a:t>Przypuszczenie:</a:t>
            </a:r>
          </a:p>
          <a:p>
            <a:r>
              <a:rPr lang="pl-PL" dirty="0"/>
              <a:t>Historycznie kształtowały się w małych grupach</a:t>
            </a:r>
          </a:p>
          <a:p>
            <a:r>
              <a:rPr lang="pl-PL" dirty="0"/>
              <a:t>Nie są dobrze dostosowane do działania w dużych zbiorowiskach</a:t>
            </a:r>
          </a:p>
          <a:p>
            <a:r>
              <a:rPr lang="pl-PL" dirty="0"/>
              <a:t>Stanowią wciąż podstawę moralności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11435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F748C4-43B9-4751-3C11-9CA9EC4EA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Rola argumentacji w etyce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036978-8B77-BB2E-CC0A-E63C86598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90688"/>
            <a:ext cx="649174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Przykłady na problematyczność intuicji</a:t>
            </a:r>
          </a:p>
          <a:p>
            <a:r>
              <a:rPr lang="pl-PL" dirty="0"/>
              <a:t>tragedia wspólnego pastwiska (</a:t>
            </a:r>
            <a:r>
              <a:rPr lang="en-GB" i="1" noProof="0" dirty="0"/>
              <a:t>tragedy of the commons</a:t>
            </a:r>
            <a:r>
              <a:rPr lang="pl-PL" dirty="0"/>
              <a:t>)</a:t>
            </a:r>
          </a:p>
          <a:p>
            <a:r>
              <a:rPr lang="pl-PL" dirty="0"/>
              <a:t>W sytuacji gdy posiadamy samochód racjonalnie jest korzystać z niego np. w czasie dojazdu do pracy, pomimo że powoduje to korki. Jednak rezygnacja powoduje, że korki są mniejsze, a zatem bardziej racjonalnie jest korzystać z własnego auta…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6386" name="Picture 2" descr="Tragedia wspólnego pastwiska – koncepcja mikroekonomiczna omawiająca  pułapkę społeczną, w której indywidualny zysk jednego z uczestników  społeczności prowadzi do strat dla społeczności jako całości. (...) Tragedia  wspólnego pastwiska pokazuje wartość ...">
            <a:extLst>
              <a:ext uri="{FF2B5EF4-FFF2-40B4-BE49-F238E27FC236}">
                <a16:creationId xmlns:a16="http://schemas.microsoft.com/office/drawing/2014/main" id="{2C78E30D-D87D-0E2D-3E30-4D543ADBD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579" y="0"/>
            <a:ext cx="4645421" cy="298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37445AF-D10E-8E40-CD0E-A5C9D6F856F7}"/>
              </a:ext>
            </a:extLst>
          </p:cNvPr>
          <p:cNvSpPr txBox="1"/>
          <p:nvPr/>
        </p:nvSpPr>
        <p:spPr>
          <a:xfrm>
            <a:off x="5880920" y="6042026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hlinkClick r:id="rId3"/>
              </a:rPr>
              <a:t>https://pl.wikipedia.org/wiki/Tragedia_wspólnego_pastwiska</a:t>
            </a: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1674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E678D1-06E3-0E23-25DC-40FD21E02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Dwupoziomowe myślenie moralne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48F16C-87BC-0FDB-1F17-8B21F3DEF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890" y="1600201"/>
            <a:ext cx="8723363" cy="4525963"/>
          </a:xfrm>
        </p:spPr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  <a:p>
            <a:r>
              <a:rPr lang="pl-PL" dirty="0"/>
              <a:t>Myślenie intuicyjne jest wystarczające w większości przypadków</a:t>
            </a:r>
          </a:p>
          <a:p>
            <a:r>
              <a:rPr lang="pl-PL" dirty="0"/>
              <a:t>Niekiedy myślenie intuicyjne nie wystarcza – intuicje wydają się nas prowadzić do wzajemnie wykluczających się decyzji</a:t>
            </a:r>
          </a:p>
          <a:p>
            <a:r>
              <a:rPr lang="pl-PL" dirty="0"/>
              <a:t>Wtedy trzeba przejść na poziom myślenia krytycznego – za pomocą racjonalnego namysłu sprawdzić, która intuicja w lepszy sposób odpowiada naszym wartościom.</a:t>
            </a:r>
          </a:p>
        </p:txBody>
      </p:sp>
      <p:pic>
        <p:nvPicPr>
          <p:cNvPr id="15362" name="Picture 2" descr="Richard M. Hare | Utilitarianism.net">
            <a:extLst>
              <a:ext uri="{FF2B5EF4-FFF2-40B4-BE49-F238E27FC236}">
                <a16:creationId xmlns:a16="http://schemas.microsoft.com/office/drawing/2014/main" id="{868899BD-A0D7-B5AE-0C56-359913122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54" y="1165123"/>
            <a:ext cx="2470662" cy="247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A9B039C-8693-B041-3EA9-83AA2AE793EF}"/>
              </a:ext>
            </a:extLst>
          </p:cNvPr>
          <p:cNvSpPr txBox="1"/>
          <p:nvPr/>
        </p:nvSpPr>
        <p:spPr>
          <a:xfrm>
            <a:off x="10161639" y="3863182"/>
            <a:ext cx="1699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/>
              <a:t>Richard M. Hare</a:t>
            </a:r>
          </a:p>
          <a:p>
            <a:pPr algn="ctr"/>
            <a:r>
              <a:rPr lang="pl-PL" dirty="0"/>
              <a:t>1919 - 2002</a:t>
            </a:r>
          </a:p>
        </p:txBody>
      </p:sp>
    </p:spTree>
    <p:extLst>
      <p:ext uri="{BB962C8B-B14F-4D97-AF65-F5344CB8AC3E}">
        <p14:creationId xmlns:p14="http://schemas.microsoft.com/office/powerpoint/2010/main" val="3726923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1E9EB-14AB-E77A-4A4F-5B24695E3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D624A1-1EA0-E363-E36F-7598238AF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Dwupoziomowe myślenie moralne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F6BD16-B5D4-F771-9711-71F0655E3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1"/>
            <a:ext cx="8888053" cy="4525963"/>
          </a:xfrm>
        </p:spPr>
        <p:txBody>
          <a:bodyPr>
            <a:normAutofit/>
          </a:bodyPr>
          <a:lstStyle/>
          <a:p>
            <a:endParaRPr lang="pl-PL" dirty="0"/>
          </a:p>
          <a:p>
            <a:r>
              <a:rPr lang="pl-PL" dirty="0"/>
              <a:t>Dwa poziomy myślenia moralnego:</a:t>
            </a:r>
          </a:p>
          <a:p>
            <a:pPr lvl="1"/>
            <a:r>
              <a:rPr lang="pl-PL" dirty="0"/>
              <a:t>Intuicyjne</a:t>
            </a:r>
          </a:p>
          <a:p>
            <a:pPr lvl="1"/>
            <a:r>
              <a:rPr lang="pl-PL" dirty="0"/>
              <a:t>Krytyczne</a:t>
            </a:r>
          </a:p>
          <a:p>
            <a:pPr lvl="1"/>
            <a:endParaRPr lang="pl-PL" dirty="0"/>
          </a:p>
          <a:p>
            <a:r>
              <a:rPr lang="pl-PL" dirty="0"/>
              <a:t>Intuicyjne jest odruchowe, szybkie, łatwej do zastosowania</a:t>
            </a:r>
          </a:p>
          <a:p>
            <a:r>
              <a:rPr lang="pl-PL" dirty="0"/>
              <a:t>Krytyczne trzeba „włączyć”, jest wolne, wymaga wysiłku, nie zawsze wynik jest „od razu”</a:t>
            </a:r>
          </a:p>
        </p:txBody>
      </p:sp>
      <p:pic>
        <p:nvPicPr>
          <p:cNvPr id="15362" name="Picture 2" descr="Richard M. Hare | Utilitarianism.net">
            <a:extLst>
              <a:ext uri="{FF2B5EF4-FFF2-40B4-BE49-F238E27FC236}">
                <a16:creationId xmlns:a16="http://schemas.microsoft.com/office/drawing/2014/main" id="{C91B5486-2718-9AF5-F7F1-1FAA60CB7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54" y="1165123"/>
            <a:ext cx="2470662" cy="247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46BA019-FB33-95D8-7C9C-942A09A418E1}"/>
              </a:ext>
            </a:extLst>
          </p:cNvPr>
          <p:cNvSpPr txBox="1"/>
          <p:nvPr/>
        </p:nvSpPr>
        <p:spPr>
          <a:xfrm>
            <a:off x="10161639" y="3863182"/>
            <a:ext cx="1699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/>
              <a:t>Richard M. Hare</a:t>
            </a:r>
          </a:p>
          <a:p>
            <a:pPr algn="ctr"/>
            <a:r>
              <a:rPr lang="pl-PL" dirty="0"/>
              <a:t>1919 - 2002</a:t>
            </a:r>
          </a:p>
        </p:txBody>
      </p:sp>
    </p:spTree>
    <p:extLst>
      <p:ext uri="{BB962C8B-B14F-4D97-AF65-F5344CB8AC3E}">
        <p14:creationId xmlns:p14="http://schemas.microsoft.com/office/powerpoint/2010/main" val="2634355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B41DCD-A258-ED65-31BD-E9DE5E188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Prowadzenie sporów moralnych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7BA0CC-FD5C-14E2-55E1-6EFAFE984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sportach moralnych warto ustalić, na którym poziomie myślenia moralnego jesteśmy</a:t>
            </a:r>
          </a:p>
          <a:p>
            <a:endParaRPr lang="pl-PL" dirty="0"/>
          </a:p>
          <a:p>
            <a:pPr lvl="1"/>
            <a:r>
              <a:rPr lang="pl-PL" b="1" dirty="0"/>
              <a:t>Intuicyjnym</a:t>
            </a:r>
            <a:r>
              <a:rPr lang="pl-PL" dirty="0"/>
              <a:t> – charakteryzuje się wyrażaniem stanowisk bez gotowości do ich przemyślenia lub uzasadnienia</a:t>
            </a:r>
          </a:p>
          <a:p>
            <a:pPr lvl="1"/>
            <a:endParaRPr lang="pl-PL" dirty="0"/>
          </a:p>
          <a:p>
            <a:pPr lvl="1"/>
            <a:r>
              <a:rPr lang="pl-PL" b="1" dirty="0"/>
              <a:t>Krytycznym</a:t>
            </a:r>
            <a:r>
              <a:rPr lang="pl-PL" dirty="0"/>
              <a:t>  - charakteryzuje się szukaniem racjonalnych uzasadnień niezależnie do preferowanych rozstrzygnięć sporów moralnych.</a:t>
            </a:r>
          </a:p>
        </p:txBody>
      </p:sp>
    </p:spTree>
    <p:extLst>
      <p:ext uri="{BB962C8B-B14F-4D97-AF65-F5344CB8AC3E}">
        <p14:creationId xmlns:p14="http://schemas.microsoft.com/office/powerpoint/2010/main" val="3706153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79EBECE-8E95-0366-FC60-407D0120F9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Pluralizm moralny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E9C2DDC1-9352-D155-8918-BED0E7177F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719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Definicja pluralizmu wartości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 err="1"/>
              <a:t>Pluralizm</a:t>
            </a:r>
            <a:r>
              <a:rPr dirty="0"/>
              <a:t> – </a:t>
            </a:r>
            <a:r>
              <a:rPr dirty="0" err="1"/>
              <a:t>uznanie</a:t>
            </a:r>
            <a:r>
              <a:rPr dirty="0"/>
              <a:t> </a:t>
            </a:r>
            <a:r>
              <a:rPr dirty="0" err="1"/>
              <a:t>istnienia</a:t>
            </a:r>
            <a:r>
              <a:rPr dirty="0"/>
              <a:t> </a:t>
            </a:r>
            <a:r>
              <a:rPr dirty="0" err="1"/>
              <a:t>wielu</a:t>
            </a:r>
            <a:r>
              <a:rPr dirty="0"/>
              <a:t> </a:t>
            </a:r>
            <a:r>
              <a:rPr dirty="0" err="1"/>
              <a:t>wartości</a:t>
            </a:r>
            <a:r>
              <a:rPr dirty="0"/>
              <a:t>.</a:t>
            </a:r>
          </a:p>
          <a:p>
            <a:r>
              <a:rPr dirty="0" err="1"/>
              <a:t>Wartości</a:t>
            </a:r>
            <a:r>
              <a:rPr dirty="0"/>
              <a:t>:</a:t>
            </a:r>
          </a:p>
          <a:p>
            <a:pPr lvl="1"/>
            <a:r>
              <a:rPr dirty="0" err="1"/>
              <a:t>Subiektywne</a:t>
            </a:r>
            <a:endParaRPr dirty="0"/>
          </a:p>
          <a:p>
            <a:pPr lvl="1"/>
            <a:r>
              <a:rPr dirty="0" err="1"/>
              <a:t>Obiektywne</a:t>
            </a:r>
            <a:endParaRPr lang="pl-PL" dirty="0"/>
          </a:p>
          <a:p>
            <a:pPr lvl="1"/>
            <a:r>
              <a:rPr lang="pl-PL" dirty="0" err="1"/>
              <a:t>Społęczne</a:t>
            </a:r>
            <a:endParaRPr lang="pl-PL" dirty="0"/>
          </a:p>
          <a:p>
            <a:pPr lvl="1"/>
            <a:r>
              <a:rPr lang="pl-PL" dirty="0"/>
              <a:t>Indywidualne</a:t>
            </a:r>
          </a:p>
          <a:p>
            <a:pPr lvl="1"/>
            <a:r>
              <a:rPr lang="pl-PL" dirty="0"/>
              <a:t>Relatywne</a:t>
            </a:r>
          </a:p>
          <a:p>
            <a:pPr lvl="1"/>
            <a:r>
              <a:rPr lang="pl-PL" dirty="0"/>
              <a:t>Absolutne</a:t>
            </a:r>
          </a:p>
          <a:p>
            <a:pPr lvl="1"/>
            <a:r>
              <a:rPr lang="pl-PL" dirty="0"/>
              <a:t>…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6620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EC3FF-A4C6-F8DC-FD1D-55CBC6C0D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3510E8-C832-4E96-4293-B9B4D9292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4515" name="Symbol zastępczy zawartości 2">
            <a:extLst>
              <a:ext uri="{FF2B5EF4-FFF2-40B4-BE49-F238E27FC236}">
                <a16:creationId xmlns:a16="http://schemas.microsoft.com/office/drawing/2014/main" id="{EF4F3A0F-B281-8102-38E5-23CDC66C32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Font typeface="Wingdings 3" panose="05040102010807070707" pitchFamily="18" charset="2"/>
              <a:buNone/>
            </a:pPr>
            <a:endParaRPr lang="pl-PL" altLang="pl-PL" dirty="0"/>
          </a:p>
          <a:p>
            <a:pPr marL="114300" indent="0">
              <a:buFont typeface="Wingdings 3" panose="05040102010807070707" pitchFamily="18" charset="2"/>
              <a:buNone/>
            </a:pPr>
            <a:endParaRPr lang="pl-PL" altLang="pl-PL" dirty="0"/>
          </a:p>
          <a:p>
            <a:pPr marL="114300" indent="0">
              <a:buFont typeface="Wingdings 3" panose="05040102010807070707" pitchFamily="18" charset="2"/>
              <a:buNone/>
            </a:pPr>
            <a:r>
              <a:rPr lang="pl-PL" altLang="pl-PL" dirty="0"/>
              <a:t>Nawet   Świętego z  Ewangelii   musimy  </a:t>
            </a:r>
            <a:r>
              <a:rPr lang="pl-PL" altLang="pl-PL" dirty="0" err="1"/>
              <a:t>najprzód</a:t>
            </a:r>
            <a:r>
              <a:rPr lang="pl-PL" altLang="pl-PL" dirty="0"/>
              <a:t>  porównać  z  własnym  ideałem  moralnej doskonałości,    zanim    go    za    takiego    uznamy;  mówi    on    też  o  sobie:  dlaczego  nazywacie  mnie (którego  widzicie)  dobrym?  nikt  nie  jest  dobrym (pierwowzorem  dobra), tylko  jeden  Bóg (którego nie widzicie). Skąd zaś mamy pojęcie Boga jako  najwyższego  dobra?  Jedynie  z  idei,  którą rozum  tworzy </a:t>
            </a:r>
            <a:r>
              <a:rPr lang="pl-PL" altLang="pl-PL" i="1" dirty="0"/>
              <a:t>a  priori </a:t>
            </a:r>
            <a:r>
              <a:rPr lang="pl-PL" altLang="pl-PL" dirty="0"/>
              <a:t>o  moralnej  doskonałości  i z  pojęciem  wolnej  woli  nierozdzielnie  łączy. </a:t>
            </a:r>
          </a:p>
        </p:txBody>
      </p:sp>
      <p:sp>
        <p:nvSpPr>
          <p:cNvPr id="64516" name="pole tekstowe 3">
            <a:extLst>
              <a:ext uri="{FF2B5EF4-FFF2-40B4-BE49-F238E27FC236}">
                <a16:creationId xmlns:a16="http://schemas.microsoft.com/office/drawing/2014/main" id="{01C72979-CBFB-E691-0E34-EEBA7C34F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6381750"/>
            <a:ext cx="5086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pl-PL" altLang="pl-PL" i="1">
                <a:solidFill>
                  <a:schemeClr val="tx1"/>
                </a:solidFill>
              </a:rPr>
              <a:t>Uzasadnienie Metafizyki Moralności</a:t>
            </a:r>
            <a:r>
              <a:rPr lang="pl-PL" altLang="pl-PL">
                <a:solidFill>
                  <a:schemeClr val="tx1"/>
                </a:solidFill>
              </a:rPr>
              <a:t>, 408-409</a:t>
            </a:r>
          </a:p>
        </p:txBody>
      </p:sp>
      <p:grpSp>
        <p:nvGrpSpPr>
          <p:cNvPr id="64517" name="Grupa 4">
            <a:extLst>
              <a:ext uri="{FF2B5EF4-FFF2-40B4-BE49-F238E27FC236}">
                <a16:creationId xmlns:a16="http://schemas.microsoft.com/office/drawing/2014/main" id="{0DEB7884-AC06-6B81-5114-11200EC3504C}"/>
              </a:ext>
            </a:extLst>
          </p:cNvPr>
          <p:cNvGrpSpPr>
            <a:grpSpLocks/>
          </p:cNvGrpSpPr>
          <p:nvPr/>
        </p:nvGrpSpPr>
        <p:grpSpPr bwMode="auto">
          <a:xfrm>
            <a:off x="9910558" y="107950"/>
            <a:ext cx="2174875" cy="2162175"/>
            <a:chOff x="6930128" y="1183961"/>
            <a:chExt cx="2174533" cy="2162473"/>
          </a:xfrm>
        </p:grpSpPr>
        <p:pic>
          <p:nvPicPr>
            <p:cNvPr id="64518" name="Picture 2">
              <a:extLst>
                <a:ext uri="{FF2B5EF4-FFF2-40B4-BE49-F238E27FC236}">
                  <a16:creationId xmlns:a16="http://schemas.microsoft.com/office/drawing/2014/main" id="{B2AB9093-DEF9-0932-B115-74F40C3514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0128" y="1183961"/>
              <a:ext cx="2174533" cy="1628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4519" name="Text Box 29">
              <a:extLst>
                <a:ext uri="{FF2B5EF4-FFF2-40B4-BE49-F238E27FC236}">
                  <a16:creationId xmlns:a16="http://schemas.microsoft.com/office/drawing/2014/main" id="{6C7852D0-FD72-EF19-64EB-08886702B3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67295" y="2884769"/>
              <a:ext cx="150019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pl-PL" altLang="pl-PL" sz="1200">
                  <a:solidFill>
                    <a:schemeClr val="tx1"/>
                  </a:solidFill>
                  <a:latin typeface="Calibri" panose="020F0502020204030204" pitchFamily="34" charset="0"/>
                </a:rPr>
                <a:t>Immanuel Kant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pl-PL" altLang="pl-PL" sz="1200">
                  <a:solidFill>
                    <a:schemeClr val="tx1"/>
                  </a:solidFill>
                  <a:latin typeface="Calibri" panose="020F0502020204030204" pitchFamily="34" charset="0"/>
                </a:rPr>
                <a:t>1724 – 1804</a:t>
              </a:r>
              <a:endParaRPr lang="en-US" altLang="pl-PL" sz="12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83941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0297E5-1D11-B574-BEA2-97AC9F8F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Absolutyzm czy relatywność wartości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F1C855-2E3C-2F3F-3C7F-EE61A5AF4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Czy każdą wartość da się przeliczyć?</a:t>
            </a:r>
          </a:p>
          <a:p>
            <a:pPr lvl="1"/>
            <a:r>
              <a:rPr lang="pl-PL" dirty="0"/>
              <a:t>Czy da się przeliczyć życie ludzkie na pieniądze (np. w kontekście ubezpieczeń, decyzji medycznych)?</a:t>
            </a:r>
          </a:p>
          <a:p>
            <a:pPr lvl="1"/>
            <a:r>
              <a:rPr lang="pl-PL" dirty="0"/>
              <a:t>Czy powinno się zwiększyć bezpieczeństwo na drogach kosztem przepustowości dróg?</a:t>
            </a:r>
          </a:p>
          <a:p>
            <a:pPr lvl="1"/>
            <a:r>
              <a:rPr lang="pl-PL" dirty="0"/>
              <a:t>Co jest ważniejsze: moja wolność czy bezpieczeństwo publiczne (na przykładzie obowiązku noszenia maseczek w czasie pandemii)?</a:t>
            </a:r>
          </a:p>
          <a:p>
            <a:pPr lvl="1"/>
            <a:endParaRPr lang="pl-PL" dirty="0"/>
          </a:p>
          <a:p>
            <a:pPr marL="457200" lvl="1" indent="0">
              <a:buNone/>
            </a:pPr>
            <a:r>
              <a:rPr lang="pl-PL" dirty="0"/>
              <a:t>Jak </a:t>
            </a:r>
            <a:r>
              <a:rPr lang="pl-PL" dirty="0" err="1"/>
              <a:t>porównować</a:t>
            </a:r>
            <a:r>
              <a:rPr lang="pl-PL" dirty="0"/>
              <a:t> wartości ze sobą?</a:t>
            </a:r>
          </a:p>
        </p:txBody>
      </p:sp>
    </p:spTree>
    <p:extLst>
      <p:ext uri="{BB962C8B-B14F-4D97-AF65-F5344CB8AC3E}">
        <p14:creationId xmlns:p14="http://schemas.microsoft.com/office/powerpoint/2010/main" val="18583841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406168-8F4D-42DC-2A66-4E1DD2F26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Współmierność a niewspółmierność wartości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29394E-8DD5-1FD4-F5F0-71C3FC9C6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8696632" cy="4525963"/>
          </a:xfrm>
        </p:spPr>
        <p:txBody>
          <a:bodyPr/>
          <a:lstStyle/>
          <a:p>
            <a:endParaRPr lang="pl-PL" dirty="0"/>
          </a:p>
          <a:p>
            <a:endParaRPr lang="pl-PL" dirty="0"/>
          </a:p>
          <a:p>
            <a:r>
              <a:rPr lang="pl-PL" sz="2800" dirty="0"/>
              <a:t>„Wartości mogą być niewspółmierne. Dwie rzeczy mogą być równie ważne, a jednak nieporównywalne. Nie wszystko da się zredukować do jednego standardu.”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7410" name="Picture 2" descr="A Guide to the Work of Isaiah Berlin">
            <a:extLst>
              <a:ext uri="{FF2B5EF4-FFF2-40B4-BE49-F238E27FC236}">
                <a16:creationId xmlns:a16="http://schemas.microsoft.com/office/drawing/2014/main" id="{2E01E9D3-0078-C06D-4251-CDCFABD5C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424" y="1206909"/>
            <a:ext cx="30194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95317AB-2F02-0AE6-9CD2-F97AA1AA169F}"/>
              </a:ext>
            </a:extLst>
          </p:cNvPr>
          <p:cNvSpPr txBox="1"/>
          <p:nvPr/>
        </p:nvSpPr>
        <p:spPr>
          <a:xfrm>
            <a:off x="10253190" y="5302849"/>
            <a:ext cx="1329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err="1"/>
              <a:t>Isaiah</a:t>
            </a:r>
            <a:r>
              <a:rPr lang="pl-PL" dirty="0"/>
              <a:t> Berlin</a:t>
            </a:r>
          </a:p>
          <a:p>
            <a:pPr algn="ctr"/>
            <a:r>
              <a:rPr lang="pl-PL" dirty="0"/>
              <a:t>1909 - 1997</a:t>
            </a:r>
          </a:p>
        </p:txBody>
      </p:sp>
    </p:spTree>
    <p:extLst>
      <p:ext uri="{BB962C8B-B14F-4D97-AF65-F5344CB8AC3E}">
        <p14:creationId xmlns:p14="http://schemas.microsoft.com/office/powerpoint/2010/main" val="2070586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Współmierność</a:t>
            </a:r>
            <a:r>
              <a:rPr dirty="0"/>
              <a:t> </a:t>
            </a:r>
            <a:r>
              <a:rPr lang="pl-PL" dirty="0"/>
              <a:t>a</a:t>
            </a:r>
            <a:r>
              <a:rPr dirty="0"/>
              <a:t> </a:t>
            </a:r>
            <a:r>
              <a:rPr dirty="0" err="1"/>
              <a:t>niewspółmierność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Współmierność</a:t>
            </a:r>
            <a:r>
              <a:rPr dirty="0"/>
              <a:t>: </a:t>
            </a:r>
            <a:r>
              <a:rPr dirty="0" err="1"/>
              <a:t>porównywalność</a:t>
            </a:r>
            <a:r>
              <a:rPr dirty="0"/>
              <a:t>, </a:t>
            </a:r>
            <a:r>
              <a:rPr dirty="0" err="1"/>
              <a:t>hierarchizacja</a:t>
            </a:r>
            <a:endParaRPr lang="pl-PL" dirty="0"/>
          </a:p>
          <a:p>
            <a:pPr lvl="1"/>
            <a:r>
              <a:rPr lang="pl-PL" dirty="0"/>
              <a:t>Możliwość sprowadzenia wartości do jednego, wspólnego mianownika</a:t>
            </a:r>
          </a:p>
          <a:p>
            <a:pPr lvl="1"/>
            <a:r>
              <a:rPr lang="pl-PL" dirty="0"/>
              <a:t>Wtedy możliwe jest ich porównywanie</a:t>
            </a:r>
          </a:p>
          <a:p>
            <a:pPr lvl="2"/>
            <a:r>
              <a:rPr lang="pl-PL" dirty="0"/>
              <a:t>Np.: stopień wpływu danej wartości na rozwój człowieka (wartość najwyższą), dobrobyt, szczęście, przyjemność…</a:t>
            </a:r>
          </a:p>
          <a:p>
            <a:pPr lvl="2"/>
            <a:endParaRPr lang="pl-PL" dirty="0"/>
          </a:p>
          <a:p>
            <a:r>
              <a:rPr dirty="0" err="1"/>
              <a:t>Niewspółmierność</a:t>
            </a:r>
            <a:r>
              <a:rPr dirty="0"/>
              <a:t>: </a:t>
            </a:r>
            <a:r>
              <a:rPr dirty="0" err="1"/>
              <a:t>brak</a:t>
            </a:r>
            <a:r>
              <a:rPr dirty="0"/>
              <a:t> </a:t>
            </a:r>
            <a:r>
              <a:rPr dirty="0" err="1"/>
              <a:t>wspólnego</a:t>
            </a:r>
            <a:r>
              <a:rPr dirty="0"/>
              <a:t> </a:t>
            </a:r>
            <a:r>
              <a:rPr dirty="0" err="1"/>
              <a:t>mianownika</a:t>
            </a:r>
            <a:r>
              <a:rPr lang="pl-PL" dirty="0"/>
              <a:t>, brak </a:t>
            </a:r>
            <a:r>
              <a:rPr lang="pl-PL" dirty="0" err="1"/>
              <a:t>możliwośći</a:t>
            </a:r>
            <a:r>
              <a:rPr lang="pl-PL" dirty="0"/>
              <a:t> porównania wartości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6370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0F3C3E-72FE-91E8-4284-7C3BB9CB4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Niewspółmierność a porównywalność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196A42-DD5D-596A-C6F4-F802658CC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Wartości niewspółmierne mogą być porównywalne, np.:</a:t>
            </a:r>
          </a:p>
          <a:p>
            <a:pPr lvl="1"/>
            <a:r>
              <a:rPr lang="pl-PL" dirty="0"/>
              <a:t>Wartość przyjaźni a wartość pieniędzy</a:t>
            </a:r>
          </a:p>
          <a:p>
            <a:pPr lvl="1"/>
            <a:r>
              <a:rPr lang="pl-PL" dirty="0"/>
              <a:t>Jeżeli ktoś nie umie porównać tych wartości, to chyba nie rozumie, co to jest przyjaźń.</a:t>
            </a:r>
          </a:p>
          <a:p>
            <a:pPr lvl="1"/>
            <a:endParaRPr lang="pl-PL" dirty="0"/>
          </a:p>
          <a:p>
            <a:r>
              <a:rPr lang="pl-PL" dirty="0"/>
              <a:t>Niektóre wartości, nawet niewspółmierne, mogą znacznie przeważać nad innymi,</a:t>
            </a:r>
          </a:p>
          <a:p>
            <a:pPr lvl="1"/>
            <a:r>
              <a:rPr lang="pl-PL" dirty="0"/>
              <a:t>Np. ludzkie życie, przyjaźń, miłość itp.</a:t>
            </a:r>
          </a:p>
          <a:p>
            <a:pPr lvl="1"/>
            <a:r>
              <a:rPr lang="pl-PL" dirty="0"/>
              <a:t>Jest możliwe zatem porównywanie wielkości wartości pomimo niemożliwości sprowadzenia ich do wspólnego mianownika.</a:t>
            </a:r>
          </a:p>
          <a:p>
            <a:r>
              <a:rPr lang="pl-PL" dirty="0"/>
              <a:t>Możliwe jest wydanie sądu, która wartość jest większa, pomimo braku pełnego uzasadnienia. </a:t>
            </a:r>
          </a:p>
        </p:txBody>
      </p:sp>
    </p:spTree>
    <p:extLst>
      <p:ext uri="{BB962C8B-B14F-4D97-AF65-F5344CB8AC3E}">
        <p14:creationId xmlns:p14="http://schemas.microsoft.com/office/powerpoint/2010/main" val="37861216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Pluralizm</a:t>
            </a:r>
            <a:r>
              <a:rPr lang="pl-PL" dirty="0"/>
              <a:t> wartości</a:t>
            </a:r>
            <a:r>
              <a:rPr dirty="0"/>
              <a:t> </a:t>
            </a:r>
            <a:r>
              <a:rPr dirty="0" err="1"/>
              <a:t>słaby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silny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Pluralizm – istnieje wiele wartości</a:t>
            </a:r>
          </a:p>
          <a:p>
            <a:r>
              <a:rPr dirty="0"/>
              <a:t>Słaby </a:t>
            </a:r>
            <a:r>
              <a:rPr dirty="0" err="1"/>
              <a:t>pluralizm</a:t>
            </a:r>
            <a:r>
              <a:rPr dirty="0"/>
              <a:t>: </a:t>
            </a:r>
            <a:endParaRPr lang="pl-PL" dirty="0"/>
          </a:p>
          <a:p>
            <a:pPr lvl="1"/>
            <a:r>
              <a:rPr lang="pl-PL" dirty="0"/>
              <a:t>Wartości można uporządkować hierarchicznie, wskazać które z nich są bardziej, które mniej wartościowe</a:t>
            </a:r>
            <a:endParaRPr dirty="0"/>
          </a:p>
          <a:p>
            <a:r>
              <a:rPr dirty="0" err="1"/>
              <a:t>Silny</a:t>
            </a:r>
            <a:r>
              <a:rPr dirty="0"/>
              <a:t> </a:t>
            </a:r>
            <a:r>
              <a:rPr dirty="0" err="1"/>
              <a:t>pluralizm</a:t>
            </a:r>
            <a:r>
              <a:rPr dirty="0"/>
              <a:t>: </a:t>
            </a:r>
            <a:endParaRPr lang="pl-PL" dirty="0"/>
          </a:p>
          <a:p>
            <a:pPr lvl="1"/>
            <a:r>
              <a:rPr lang="pl-PL" dirty="0"/>
              <a:t>Wartości są wzajemnie nieporównywalne. Można je próbować porównywać, ale może to być tymczasowe i trudne.</a:t>
            </a:r>
          </a:p>
          <a:p>
            <a:pPr lvl="1"/>
            <a:r>
              <a:rPr lang="pl-PL" dirty="0"/>
              <a:t>Nie można znaleźć wspólnego mianownika wszystkich wartości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09012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Wartości a motywacja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Poznanie wartości jest jednocześnie </a:t>
            </a:r>
            <a:r>
              <a:rPr lang="pl-PL" dirty="0" err="1"/>
              <a:t>moywacją</a:t>
            </a:r>
            <a:r>
              <a:rPr lang="pl-PL" dirty="0"/>
              <a:t> do działania</a:t>
            </a:r>
          </a:p>
          <a:p>
            <a:r>
              <a:rPr lang="pl-PL" dirty="0"/>
              <a:t>Wartości pluralistyczne – pluralizm motywacji</a:t>
            </a:r>
            <a:endParaRPr dirty="0"/>
          </a:p>
          <a:p>
            <a:r>
              <a:rPr dirty="0" err="1"/>
              <a:t>Różne</a:t>
            </a:r>
            <a:r>
              <a:rPr dirty="0"/>
              <a:t> </a:t>
            </a:r>
            <a:r>
              <a:rPr dirty="0" err="1"/>
              <a:t>wartości</a:t>
            </a:r>
            <a:r>
              <a:rPr dirty="0"/>
              <a:t> </a:t>
            </a:r>
            <a:r>
              <a:rPr dirty="0" err="1"/>
              <a:t>mogą</a:t>
            </a:r>
            <a:r>
              <a:rPr dirty="0"/>
              <a:t> </a:t>
            </a:r>
            <a:r>
              <a:rPr dirty="0" err="1"/>
              <a:t>prowadzić</a:t>
            </a:r>
            <a:r>
              <a:rPr dirty="0"/>
              <a:t> do </a:t>
            </a:r>
            <a:r>
              <a:rPr dirty="0" err="1"/>
              <a:t>konfliktów</a:t>
            </a:r>
            <a:r>
              <a:rPr lang="pl-PL" dirty="0"/>
              <a:t> </a:t>
            </a:r>
            <a:r>
              <a:rPr lang="pl-PL" dirty="0" err="1"/>
              <a:t>wartosci</a:t>
            </a:r>
            <a:endParaRPr lang="pl-PL" dirty="0"/>
          </a:p>
          <a:p>
            <a:r>
              <a:rPr lang="pl-PL" dirty="0"/>
              <a:t>Różne motywacje mogą prowadzić do konfliktów motywacji</a:t>
            </a:r>
          </a:p>
          <a:p>
            <a:endParaRPr lang="pl-PL" dirty="0"/>
          </a:p>
          <a:p>
            <a:endParaRPr lang="pl-PL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6872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Bernard Williams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012" y="2133600"/>
            <a:ext cx="10515600" cy="3777622"/>
          </a:xfrm>
        </p:spPr>
        <p:txBody>
          <a:bodyPr>
            <a:normAutofit/>
          </a:bodyPr>
          <a:lstStyle/>
          <a:p>
            <a:r>
              <a:rPr lang="pl-PL" dirty="0"/>
              <a:t>Zwolennik silnego pluralizmu</a:t>
            </a:r>
            <a:endParaRPr dirty="0"/>
          </a:p>
          <a:p>
            <a:r>
              <a:rPr dirty="0"/>
              <a:t>Brak </a:t>
            </a:r>
            <a:r>
              <a:rPr dirty="0" err="1"/>
              <a:t>rozstrzygających</a:t>
            </a:r>
            <a:r>
              <a:rPr dirty="0"/>
              <a:t> </a:t>
            </a:r>
            <a:r>
              <a:rPr dirty="0" err="1"/>
              <a:t>wartości</a:t>
            </a:r>
            <a:r>
              <a:rPr lang="pl-PL" dirty="0"/>
              <a:t> – niektóre są nieporównywalne</a:t>
            </a:r>
            <a:endParaRPr dirty="0"/>
          </a:p>
          <a:p>
            <a:r>
              <a:rPr dirty="0" err="1"/>
              <a:t>Konflikty</a:t>
            </a:r>
            <a:r>
              <a:rPr lang="pl-PL" dirty="0"/>
              <a:t> mogą być </a:t>
            </a:r>
            <a:r>
              <a:rPr dirty="0"/>
              <a:t> </a:t>
            </a:r>
            <a:r>
              <a:rPr lang="pl-PL" dirty="0"/>
              <a:t>racjonalnie </a:t>
            </a:r>
            <a:r>
              <a:rPr dirty="0" err="1"/>
              <a:t>nierozstrzygalne</a:t>
            </a:r>
            <a:r>
              <a:rPr lang="pl-PL" dirty="0"/>
              <a:t> – warto ten fakt zaakceptować.</a:t>
            </a:r>
          </a:p>
          <a:p>
            <a:r>
              <a:rPr lang="pl-PL" dirty="0"/>
              <a:t>Konflikty są rozstrzygane w praktyce</a:t>
            </a:r>
          </a:p>
          <a:p>
            <a:r>
              <a:rPr lang="pl-PL" dirty="0"/>
              <a:t>Praktyka pokazuje nam, że szukamy absolutnych wartości</a:t>
            </a:r>
          </a:p>
          <a:p>
            <a:pPr lvl="1"/>
            <a:r>
              <a:rPr lang="pl-PL" dirty="0"/>
              <a:t>Tworzenie systemów obiektywistycznych to zawężanie pola wartości</a:t>
            </a:r>
          </a:p>
          <a:p>
            <a:pPr lvl="1"/>
            <a:r>
              <a:rPr lang="pl-PL" dirty="0"/>
              <a:t>Systemy obiektywistyczne sprowadzają wartości do jednego mianownika (są redukcjonistyczne)</a:t>
            </a:r>
          </a:p>
          <a:p>
            <a:endParaRPr lang="pl-PL" dirty="0"/>
          </a:p>
          <a:p>
            <a:pPr marL="0" indent="0">
              <a:buNone/>
            </a:pPr>
            <a:endParaRPr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7C1AE863-ED16-6795-38F3-EB828DF398B6}"/>
              </a:ext>
            </a:extLst>
          </p:cNvPr>
          <p:cNvGrpSpPr>
            <a:grpSpLocks/>
          </p:cNvGrpSpPr>
          <p:nvPr/>
        </p:nvGrpSpPr>
        <p:grpSpPr bwMode="auto">
          <a:xfrm>
            <a:off x="8726487" y="0"/>
            <a:ext cx="3541713" cy="2014538"/>
            <a:chOff x="3528" y="-37"/>
            <a:chExt cx="2231" cy="1269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290BC5F3-37E2-0337-B67E-A52FBC73E8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" y="-37"/>
              <a:ext cx="1020" cy="1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AC99B458-BE79-6CD0-64C1-3C40D4F94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8" y="246"/>
              <a:ext cx="905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/>
            <a:lstStyle>
              <a:lvl1pPr defTabSz="457200" eaLnBrk="0" hangingPunct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57200" eaLnBrk="0" hangingPunct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57200" eaLnBrk="0" hangingPunct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57200" eaLnBrk="0" hangingPunct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57200" eaLnBrk="0" hangingPunct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en-US" altLang="pl-PL" sz="1200" dirty="0">
                  <a:solidFill>
                    <a:srgbClr val="000000"/>
                  </a:solidFill>
                  <a:latin typeface="Bookman Old Style" panose="02050604050505020204" pitchFamily="18" charset="0"/>
                  <a:cs typeface="Arial" panose="020B0604020202020204" pitchFamily="34" charset="0"/>
                </a:rPr>
                <a:t>Bernard Williams</a:t>
              </a:r>
            </a:p>
            <a:p>
              <a:pPr algn="ctr" eaLnBrk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en-US" altLang="pl-PL" sz="1200" dirty="0">
                  <a:solidFill>
                    <a:srgbClr val="000000"/>
                  </a:solidFill>
                  <a:latin typeface="Bookman Old Style" panose="02050604050505020204" pitchFamily="18" charset="0"/>
                  <a:cs typeface="Arial" panose="020B0604020202020204" pitchFamily="34" charset="0"/>
                </a:rPr>
                <a:t>1929  - 2003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91602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E2451-DB28-DB4E-3215-8FE325A4C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C6309-B34A-D83A-89E0-8E2B04BEF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Bernard Williams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65367-849E-BB34-48CF-D79E55DEA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562" y="2251587"/>
            <a:ext cx="10515600" cy="3777622"/>
          </a:xfrm>
        </p:spPr>
        <p:txBody>
          <a:bodyPr/>
          <a:lstStyle/>
          <a:p>
            <a:r>
              <a:rPr lang="pl-PL" dirty="0"/>
              <a:t>Zalecenia:</a:t>
            </a:r>
          </a:p>
          <a:p>
            <a:r>
              <a:rPr lang="pl-PL" dirty="0"/>
              <a:t>Postawa pokory poznawczej</a:t>
            </a:r>
          </a:p>
          <a:p>
            <a:pPr lvl="1"/>
            <a:r>
              <a:rPr lang="pl-PL" dirty="0"/>
              <a:t>Niezgoda moralna może być sygnałem, że jestem w błędzie</a:t>
            </a:r>
          </a:p>
          <a:p>
            <a:pPr lvl="1"/>
            <a:r>
              <a:rPr lang="pl-PL" dirty="0"/>
              <a:t>Możliwość bycia w błędzie może prowadzić mnie do wejścia na poziom krytyczny</a:t>
            </a:r>
          </a:p>
          <a:p>
            <a:pPr lvl="1"/>
            <a:r>
              <a:rPr lang="pl-PL" dirty="0"/>
              <a:t>Niezgoda może spowodować lepsze zrozumienie własnych (i cudzych) poglądów moralnych</a:t>
            </a:r>
          </a:p>
          <a:p>
            <a:pPr lvl="1"/>
            <a:r>
              <a:rPr lang="pl-PL" dirty="0"/>
              <a:t>Spory moralne mogą być źródłem lepszego poznania moralnego</a:t>
            </a:r>
          </a:p>
          <a:p>
            <a:endParaRPr lang="pl-PL" dirty="0"/>
          </a:p>
          <a:p>
            <a:pPr marL="0" indent="0">
              <a:buNone/>
            </a:pPr>
            <a:endParaRPr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6FAE8EF5-450B-7460-CF47-EA4EA3B0FB03}"/>
              </a:ext>
            </a:extLst>
          </p:cNvPr>
          <p:cNvGrpSpPr>
            <a:grpSpLocks/>
          </p:cNvGrpSpPr>
          <p:nvPr/>
        </p:nvGrpSpPr>
        <p:grpSpPr bwMode="auto">
          <a:xfrm>
            <a:off x="8726487" y="0"/>
            <a:ext cx="3541713" cy="2014538"/>
            <a:chOff x="3528" y="-37"/>
            <a:chExt cx="2231" cy="1269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1FCD7238-55D2-92EE-BA10-35844217BA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" y="-37"/>
              <a:ext cx="1020" cy="1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2FA263DF-D049-6C39-218E-37C9F0E1D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8" y="246"/>
              <a:ext cx="905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/>
            <a:lstStyle>
              <a:lvl1pPr defTabSz="457200" eaLnBrk="0" hangingPunct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57200" eaLnBrk="0" hangingPunct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57200" eaLnBrk="0" hangingPunct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57200" eaLnBrk="0" hangingPunct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57200" eaLnBrk="0" hangingPunct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en-US" altLang="pl-PL" sz="1200" dirty="0">
                  <a:solidFill>
                    <a:srgbClr val="000000"/>
                  </a:solidFill>
                  <a:latin typeface="Bookman Old Style" panose="02050604050505020204" pitchFamily="18" charset="0"/>
                  <a:cs typeface="Arial" panose="020B0604020202020204" pitchFamily="34" charset="0"/>
                </a:rPr>
                <a:t>Bernard Williams</a:t>
              </a:r>
            </a:p>
            <a:p>
              <a:pPr algn="ctr" eaLnBrk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en-US" altLang="pl-PL" sz="1200" dirty="0">
                  <a:solidFill>
                    <a:srgbClr val="000000"/>
                  </a:solidFill>
                  <a:latin typeface="Bookman Old Style" panose="02050604050505020204" pitchFamily="18" charset="0"/>
                  <a:cs typeface="Arial" panose="020B0604020202020204" pitchFamily="34" charset="0"/>
                </a:rPr>
                <a:t>1929  - 2003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6253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CD09CE-AC76-FE9C-F347-8A6422422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1492C5-1039-33E8-038D-DF7C1B97A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85" y="2995544"/>
            <a:ext cx="6787366" cy="2555432"/>
          </a:xfrm>
        </p:spPr>
        <p:txBody>
          <a:bodyPr>
            <a:normAutofit/>
          </a:bodyPr>
          <a:lstStyle/>
          <a:p>
            <a:r>
              <a:rPr lang="pl-PL" sz="2400" dirty="0"/>
              <a:t>„Spory moralne często nie są o tym, która wartość jest ważniejsza, lecz o tym, że nie ma wspólnej jednostki, w której moglibyśmy je zważyć.”</a:t>
            </a:r>
          </a:p>
        </p:txBody>
      </p:sp>
      <p:pic>
        <p:nvPicPr>
          <p:cNvPr id="18434" name="Picture 2" descr="Martha Nussbaum: The Philosopher Queen">
            <a:extLst>
              <a:ext uri="{FF2B5EF4-FFF2-40B4-BE49-F238E27FC236}">
                <a16:creationId xmlns:a16="http://schemas.microsoft.com/office/drawing/2014/main" id="{339FE32C-FA7F-6ACD-BE10-514108EF9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520" y="0"/>
            <a:ext cx="4992574" cy="299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1928827-6328-5220-3723-558E5EA46176}"/>
              </a:ext>
            </a:extLst>
          </p:cNvPr>
          <p:cNvSpPr txBox="1"/>
          <p:nvPr/>
        </p:nvSpPr>
        <p:spPr>
          <a:xfrm>
            <a:off x="9478395" y="3138165"/>
            <a:ext cx="1976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err="1"/>
              <a:t>Martha</a:t>
            </a:r>
            <a:r>
              <a:rPr lang="pl-PL" dirty="0"/>
              <a:t> </a:t>
            </a:r>
            <a:r>
              <a:rPr lang="pl-PL" dirty="0" err="1"/>
              <a:t>Nussbaum</a:t>
            </a:r>
            <a:r>
              <a:rPr lang="pl-PL" dirty="0"/>
              <a:t> </a:t>
            </a:r>
          </a:p>
          <a:p>
            <a:pPr algn="ctr"/>
            <a:r>
              <a:rPr lang="pl-PL" dirty="0"/>
              <a:t>1947 -</a:t>
            </a:r>
          </a:p>
        </p:txBody>
      </p:sp>
    </p:spTree>
    <p:extLst>
      <p:ext uri="{BB962C8B-B14F-4D97-AF65-F5344CB8AC3E}">
        <p14:creationId xmlns:p14="http://schemas.microsoft.com/office/powerpoint/2010/main" val="2742267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CB449-3DB6-B180-1B8A-B0976AD6F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2A63CF-7999-38DB-BA32-8FA287ED3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 co prowadzić spory moralne?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8E56AC-8F32-3F4B-3C66-D964D55C3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Cel sporów moralnych:</a:t>
            </a:r>
          </a:p>
          <a:p>
            <a:pPr lvl="1"/>
            <a:r>
              <a:rPr lang="pl-PL" dirty="0"/>
              <a:t>Wyrażenie swojego stanowiska</a:t>
            </a:r>
          </a:p>
          <a:p>
            <a:pPr lvl="1"/>
            <a:r>
              <a:rPr lang="pl-PL" dirty="0"/>
              <a:t>Zmiana cudzego stanowiska</a:t>
            </a:r>
          </a:p>
          <a:p>
            <a:pPr lvl="1"/>
            <a:r>
              <a:rPr lang="pl-PL" dirty="0"/>
              <a:t>Dążenie do zmiany cudzego zachowania</a:t>
            </a:r>
          </a:p>
          <a:p>
            <a:pPr lvl="1"/>
            <a:r>
              <a:rPr lang="pl-PL" dirty="0"/>
              <a:t>Wyrażenie oburzenia</a:t>
            </a:r>
          </a:p>
          <a:p>
            <a:pPr lvl="1"/>
            <a:r>
              <a:rPr lang="pl-PL" dirty="0"/>
              <a:t>Wyrażenie aprobaty</a:t>
            </a:r>
          </a:p>
          <a:p>
            <a:pPr lvl="1"/>
            <a:r>
              <a:rPr lang="pl-PL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831752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 err="1"/>
              <a:t>Dlaczego</a:t>
            </a:r>
            <a:r>
              <a:rPr dirty="0"/>
              <a:t> </a:t>
            </a:r>
            <a:r>
              <a:rPr dirty="0" err="1"/>
              <a:t>warto</a:t>
            </a:r>
            <a:r>
              <a:rPr dirty="0"/>
              <a:t> </a:t>
            </a:r>
            <a:r>
              <a:rPr dirty="0" err="1"/>
              <a:t>rozmawiać</a:t>
            </a:r>
            <a:r>
              <a:rPr dirty="0"/>
              <a:t> o </a:t>
            </a:r>
            <a:r>
              <a:rPr dirty="0" err="1"/>
              <a:t>moralności</a:t>
            </a:r>
            <a:r>
              <a:rPr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Funkcja sporów moralnych</a:t>
            </a:r>
          </a:p>
          <a:p>
            <a:pPr lvl="1"/>
            <a:r>
              <a:rPr lang="pl-PL" dirty="0"/>
              <a:t>Sprawdzenie uzasadnień, zmiana przekonań, element </a:t>
            </a:r>
            <a:r>
              <a:rPr lang="pl-PL" dirty="0" err="1"/>
              <a:t>wspólnototwórczy</a:t>
            </a:r>
            <a:endParaRPr lang="pl-PL" dirty="0"/>
          </a:p>
          <a:p>
            <a:pPr lvl="1"/>
            <a:endParaRPr dirty="0"/>
          </a:p>
          <a:p>
            <a:r>
              <a:rPr dirty="0" err="1"/>
              <a:t>Konsekwencje</a:t>
            </a:r>
            <a:r>
              <a:rPr dirty="0"/>
              <a:t> </a:t>
            </a:r>
            <a:r>
              <a:rPr dirty="0" err="1"/>
              <a:t>braku</a:t>
            </a:r>
            <a:r>
              <a:rPr dirty="0"/>
              <a:t> </a:t>
            </a:r>
            <a:r>
              <a:rPr dirty="0" err="1"/>
              <a:t>dialogu</a:t>
            </a:r>
            <a:r>
              <a:rPr dirty="0"/>
              <a:t> </a:t>
            </a:r>
            <a:r>
              <a:rPr dirty="0" err="1"/>
              <a:t>moralnego</a:t>
            </a:r>
            <a:r>
              <a:rPr lang="pl-PL" dirty="0"/>
              <a:t>:</a:t>
            </a:r>
          </a:p>
          <a:p>
            <a:pPr lvl="1"/>
            <a:r>
              <a:rPr lang="pl-PL" dirty="0"/>
              <a:t>Fanatyzm, zamknięcie się w bańkach, zmniejszenie wrażliwości</a:t>
            </a:r>
          </a:p>
          <a:p>
            <a:pPr marL="457200" lvl="1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6042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8B2999-B7D0-964E-EF0E-2B88DC99E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Jakie wartości cenisz?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1BA28-3216-BB84-5DB0-D7D987164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619" y="1912373"/>
            <a:ext cx="10159181" cy="45805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/>
              <a:t>Jak ważne dla Ciebie są te wartości? </a:t>
            </a:r>
          </a:p>
          <a:p>
            <a:pPr marL="0" indent="0">
              <a:buNone/>
            </a:pPr>
            <a:r>
              <a:rPr lang="pl-PL" dirty="0" err="1"/>
              <a:t>Możęsz</a:t>
            </a:r>
            <a:r>
              <a:rPr lang="pl-PL" dirty="0"/>
              <a:t> </a:t>
            </a:r>
            <a:r>
              <a:rPr lang="pl-PL" dirty="0" err="1"/>
              <a:t>rozwiazań</a:t>
            </a:r>
            <a:r>
              <a:rPr lang="pl-PL" dirty="0"/>
              <a:t> krótki tekst. Pozwoli on sprawdzić, jakie wartości cenisz bardziej, a które mniej.</a:t>
            </a:r>
          </a:p>
          <a:p>
            <a:pPr marL="0" indent="0">
              <a:buNone/>
            </a:pPr>
            <a:r>
              <a:rPr lang="pl-PL" dirty="0"/>
              <a:t>Podaj wyniki w procentach., gdzie 100 % - bardzo istotny wymiar moich zasad moralnych, 0% praktycznie nie zwracam uwagi na ten wymiar</a:t>
            </a:r>
          </a:p>
          <a:p>
            <a:r>
              <a:rPr lang="pl-PL" dirty="0"/>
              <a:t>Troska/krzywda?</a:t>
            </a:r>
          </a:p>
          <a:p>
            <a:r>
              <a:rPr lang="pl-PL" dirty="0"/>
              <a:t>Wolność/ucisk?</a:t>
            </a:r>
          </a:p>
          <a:p>
            <a:r>
              <a:rPr lang="pl-PL" dirty="0"/>
              <a:t>Sprawiedliwość/oszustwo?</a:t>
            </a:r>
          </a:p>
          <a:p>
            <a:r>
              <a:rPr lang="pl-PL" dirty="0"/>
              <a:t>Lojalność/zdrada?</a:t>
            </a:r>
          </a:p>
          <a:p>
            <a:r>
              <a:rPr lang="pl-PL" dirty="0"/>
              <a:t>Autorytet/bunt?</a:t>
            </a:r>
          </a:p>
          <a:p>
            <a:r>
              <a:rPr lang="pl-PL" dirty="0"/>
              <a:t>Świętość/upodlenie?</a:t>
            </a:r>
          </a:p>
          <a:p>
            <a:pPr marL="0" indent="0" algn="ctr">
              <a:buNone/>
            </a:pPr>
            <a:r>
              <a:rPr lang="pl-PL" dirty="0">
                <a:hlinkClick r:id="rId2"/>
              </a:rPr>
              <a:t>https://www.idrlabs.com/pl/moralnosc/6/test.php</a:t>
            </a:r>
            <a:r>
              <a:rPr lang="pl-PL" dirty="0"/>
              <a:t> </a:t>
            </a:r>
          </a:p>
          <a:p>
            <a:pPr marL="0" indent="0" algn="ctr">
              <a:buNone/>
            </a:pPr>
            <a:r>
              <a:rPr lang="pl-PL" dirty="0">
                <a:hlinkClick r:id="rId3"/>
              </a:rPr>
              <a:t>https://www.idrlabs.com/pl/wartosci-moralne/test.php</a:t>
            </a:r>
            <a:r>
              <a:rPr lang="pl-PL" dirty="0"/>
              <a:t> </a:t>
            </a:r>
          </a:p>
        </p:txBody>
      </p:sp>
      <p:pic>
        <p:nvPicPr>
          <p:cNvPr id="1026" name="Picture 2" descr="IDRlabs">
            <a:extLst>
              <a:ext uri="{FF2B5EF4-FFF2-40B4-BE49-F238E27FC236}">
                <a16:creationId xmlns:a16="http://schemas.microsoft.com/office/drawing/2014/main" id="{75EF1ABD-0367-8BE7-7395-9B94EC7CE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474" y="646906"/>
            <a:ext cx="389572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234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3E0AE3-C976-CC67-AD62-1E71301D2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Cenione wartości w zależności od światopoglądu (J. </a:t>
            </a:r>
            <a:r>
              <a:rPr lang="pl-PL" dirty="0" err="1"/>
              <a:t>Haidt</a:t>
            </a:r>
            <a:r>
              <a:rPr lang="pl-PL" dirty="0"/>
              <a:t>, </a:t>
            </a:r>
            <a:r>
              <a:rPr lang="pl-PL" i="1" dirty="0"/>
              <a:t>Prawy umysł</a:t>
            </a:r>
            <a:r>
              <a:rPr lang="pl-PL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67CB00-BF73-DB7C-498C-19C0AD730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1971077-F2B8-C366-936D-E2282B0AF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85" y="1614948"/>
            <a:ext cx="10602805" cy="477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74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C014F1-2CF4-843D-38E0-80AE56A8A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Cenione wartości w zależności od światopoglądu (J. </a:t>
            </a:r>
            <a:r>
              <a:rPr lang="pl-PL" dirty="0" err="1"/>
              <a:t>Haidt</a:t>
            </a:r>
            <a:r>
              <a:rPr lang="pl-PL" dirty="0"/>
              <a:t>, </a:t>
            </a:r>
            <a:r>
              <a:rPr lang="pl-PL" i="1" dirty="0"/>
              <a:t>Prawy umysł</a:t>
            </a:r>
            <a:r>
              <a:rPr lang="pl-PL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10DE89-FE2C-2B70-6036-C02B65F68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E0D29F0-0A26-29B1-F2C4-C130B860B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43" y="1774006"/>
            <a:ext cx="11260121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162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cja">
  <a:themeElements>
    <a:clrScheme name="Retrospekcj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163</TotalTime>
  <Words>1751</Words>
  <Application>Microsoft Office PowerPoint</Application>
  <PresentationFormat>Panoramiczny</PresentationFormat>
  <Paragraphs>269</Paragraphs>
  <Slides>37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3" baseType="lpstr">
      <vt:lpstr>Bookman Old Style</vt:lpstr>
      <vt:lpstr>Calibri</vt:lpstr>
      <vt:lpstr>Calibri Light</vt:lpstr>
      <vt:lpstr>Times New Roman</vt:lpstr>
      <vt:lpstr>Wingdings 3</vt:lpstr>
      <vt:lpstr>Retrospekcja</vt:lpstr>
      <vt:lpstr>Jak prowadzić spory moralne?</vt:lpstr>
      <vt:lpstr>Prezentacja programu PowerPoint</vt:lpstr>
      <vt:lpstr>Prezentacja programu PowerPoint</vt:lpstr>
      <vt:lpstr>Prezentacja programu PowerPoint</vt:lpstr>
      <vt:lpstr>Po co prowadzić spory moralne?</vt:lpstr>
      <vt:lpstr>Dlaczego warto rozmawiać o moralności?</vt:lpstr>
      <vt:lpstr>Jakie wartości cenisz?</vt:lpstr>
      <vt:lpstr>Cenione wartości w zależności od światopoglądu (J. Haidt, Prawy umysł)</vt:lpstr>
      <vt:lpstr>Cenione wartości w zależności od światopoglądu (J. Haidt, Prawy umysł)</vt:lpstr>
      <vt:lpstr>Cenione wartości w zależności od światopoglądu (J. Haidt, Prawy umysł)</vt:lpstr>
      <vt:lpstr>Moje przekonania moralne</vt:lpstr>
      <vt:lpstr>Moje przekonania moralne Jakie argumenty są dla Ciebie ważne w kwestii:</vt:lpstr>
      <vt:lpstr>Co przekonuje innych? Co INNYCH przekonuje, do stanowiska w kwestii:</vt:lpstr>
      <vt:lpstr>Jak prowadzić spory moralne</vt:lpstr>
      <vt:lpstr>Cel sporów moralnych</vt:lpstr>
      <vt:lpstr>Jak prowadzić spory moralne?</vt:lpstr>
      <vt:lpstr>Model rozmowy o moralności</vt:lpstr>
      <vt:lpstr>Argumenty i intuicje w sporach moralnych</vt:lpstr>
      <vt:lpstr>Argument „z czucia”</vt:lpstr>
      <vt:lpstr>Prezentacja programu PowerPoint</vt:lpstr>
      <vt:lpstr>Dwa główne sposoby  argumentacji w etyce</vt:lpstr>
      <vt:lpstr>Rola intuicji w etyce</vt:lpstr>
      <vt:lpstr>Rola intuicji w moralności</vt:lpstr>
      <vt:lpstr>Rola argumentacji w etyce</vt:lpstr>
      <vt:lpstr>Dwupoziomowe myślenie moralne</vt:lpstr>
      <vt:lpstr>Dwupoziomowe myślenie moralne</vt:lpstr>
      <vt:lpstr>Prowadzenie sporów moralnych</vt:lpstr>
      <vt:lpstr>Pluralizm moralny</vt:lpstr>
      <vt:lpstr>Definicja pluralizmu wartości</vt:lpstr>
      <vt:lpstr>Absolutyzm czy relatywność wartości</vt:lpstr>
      <vt:lpstr>Współmierność a niewspółmierność wartości</vt:lpstr>
      <vt:lpstr>Współmierność a niewspółmierność</vt:lpstr>
      <vt:lpstr>Niewspółmierność a porównywalność</vt:lpstr>
      <vt:lpstr>Pluralizm wartości słaby i silny</vt:lpstr>
      <vt:lpstr>Wartości a motywacja</vt:lpstr>
      <vt:lpstr>Bernard Williams</vt:lpstr>
      <vt:lpstr>Bernard Williams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JK</dc:creator>
  <cp:lastModifiedBy>Karolina Kalińska</cp:lastModifiedBy>
  <cp:revision>15</cp:revision>
  <dcterms:created xsi:type="dcterms:W3CDTF">2025-09-09T10:23:30Z</dcterms:created>
  <dcterms:modified xsi:type="dcterms:W3CDTF">2026-07-28T11:04:15Z</dcterms:modified>
</cp:coreProperties>
</file>