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handoutMasterIdLst>
    <p:handoutMasterId r:id="rId43"/>
  </p:handoutMasterIdLst>
  <p:sldIdLst>
    <p:sldId id="256" r:id="rId2"/>
    <p:sldId id="275" r:id="rId3"/>
    <p:sldId id="261" r:id="rId4"/>
    <p:sldId id="260" r:id="rId5"/>
    <p:sldId id="276" r:id="rId6"/>
    <p:sldId id="277" r:id="rId7"/>
    <p:sldId id="285" r:id="rId8"/>
    <p:sldId id="258" r:id="rId9"/>
    <p:sldId id="286" r:id="rId10"/>
    <p:sldId id="288" r:id="rId11"/>
    <p:sldId id="287" r:id="rId12"/>
    <p:sldId id="283" r:id="rId13"/>
    <p:sldId id="266" r:id="rId14"/>
    <p:sldId id="265" r:id="rId15"/>
    <p:sldId id="259" r:id="rId16"/>
    <p:sldId id="274" r:id="rId17"/>
    <p:sldId id="273" r:id="rId18"/>
    <p:sldId id="262" r:id="rId19"/>
    <p:sldId id="289" r:id="rId20"/>
    <p:sldId id="290" r:id="rId21"/>
    <p:sldId id="268" r:id="rId22"/>
    <p:sldId id="267" r:id="rId23"/>
    <p:sldId id="269" r:id="rId24"/>
    <p:sldId id="270" r:id="rId25"/>
    <p:sldId id="271" r:id="rId26"/>
    <p:sldId id="272" r:id="rId27"/>
    <p:sldId id="284" r:id="rId28"/>
    <p:sldId id="291" r:id="rId29"/>
    <p:sldId id="292" r:id="rId30"/>
    <p:sldId id="293" r:id="rId31"/>
    <p:sldId id="294" r:id="rId32"/>
    <p:sldId id="295" r:id="rId33"/>
    <p:sldId id="296" r:id="rId34"/>
    <p:sldId id="263" r:id="rId35"/>
    <p:sldId id="264" r:id="rId36"/>
    <p:sldId id="280" r:id="rId37"/>
    <p:sldId id="281" r:id="rId38"/>
    <p:sldId id="278" r:id="rId39"/>
    <p:sldId id="279" r:id="rId40"/>
    <p:sldId id="282" r:id="rId41"/>
  </p:sldIdLst>
  <p:sldSz cx="12188825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599" autoAdjust="0"/>
  </p:normalViewPr>
  <p:slideViewPr>
    <p:cSldViewPr>
      <p:cViewPr varScale="1">
        <p:scale>
          <a:sx n="111" d="100"/>
          <a:sy n="111" d="100"/>
        </p:scale>
        <p:origin x="582" y="11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BB1435-26FF-43B0-B934-232BA76F76E9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2F1F3F2-AD81-443F-9233-3AB1B89AE9CC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Kliknij, aby edytować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26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5DF4E-F997-4668-9FFC-56744074BD28}" type="datetimeFigureOut">
              <a:rPr lang="pl-PL" smtClean="0"/>
              <a:t>28.07.2026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3C738-F0F6-4411-96E6-146AC45C81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145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DD2790F-42FB-447C-A0FA-BB4DA495FC29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660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AA0249-7135-4306-9E8E-3963C8AF18A8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203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grpSp>
        <p:nvGrpSpPr>
          <p:cNvPr id="160" name="linia" descr="Grafika lini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Dowolny kształt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2" name="Dowolny kształt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3" name="Dowolny kształt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4" name="Dowolny kształt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5" name="Dowolny kształt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6" name="Dowolny kształt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7" name="Dowolny kształt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8" name="Dowolny kształt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69" name="Dowolny kształt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0" name="Dowolny kształt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1" name="Dowolny kształt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2" name="Dowolny kształt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3" name="Dowolny kształt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4" name="Dowolny kształt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5" name="Dowolny kształt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6" name="Dowolny kształt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7" name="Dowolny kształt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8" name="Dowolny kształt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79" name="Dowolny kształt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0" name="Dowolny kształt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1" name="Dowolny kształt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2" name="Dowolny kształt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3" name="Dowolny kształt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4" name="Dowolny kształt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5" name="Dowolny kształt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6" name="Dowolny kształt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7" name="Dowolny kształt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8" name="Dowolny kształt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89" name="Dowolny kształt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0" name="Dowolny kształt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1" name="Dowolny kształt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2" name="Dowolny kształt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3" name="Dowolny kształt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4" name="Dowolny kształt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5" name="Dowolny kształt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6" name="Dowolny kształt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7" name="Dowolny kształt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8" name="Dowolny kształt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199" name="Dowolny kształt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0" name="Dowolny kształt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1" name="Dowolny kształt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2" name="Dowolny kształt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3" name="Dowolny kształt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4" name="Dowolny kształt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5" name="Dowolny kształt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6" name="Dowolny kształt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7" name="Dowolny kształt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8" name="Dowolny kształt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09" name="Dowolny kształt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0" name="Dowolny kształt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1" name="Dowolny kształt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2" name="Dowolny kształt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3" name="Dowolny kształt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4" name="Dowolny kształt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5" name="Dowolny kształt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6" name="Dowolny kształt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7" name="Dowolny kształt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8" name="Dowolny kształt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19" name="Dowolny kształt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0" name="Dowolny kształt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1" name="Dowolny kształt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2" name="Dowolny kształt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3" name="Dowolny kształt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4" name="Dowolny kształt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5" name="Dowolny kształt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6" name="Dowolny kształt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7" name="Dowolny kształt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8" name="Dowolny kształt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29" name="Dowolny kształt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30" name="Dowolny kształt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31" name="Dowolny kształt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32" name="Dowolny kształt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33" name="Dowolny kształt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  <p:sp>
          <p:nvSpPr>
            <p:cNvPr id="234" name="Dowolny kształt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dirty="0">
                <a:ln>
                  <a:noFill/>
                </a:ln>
              </a:endParaRPr>
            </a:p>
          </p:txBody>
        </p:sp>
      </p:grp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5E05A6-FB92-4B93-96E0-66FC69E3DA5C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85" name="Zawartość — symbol zastępczy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422C426-BE82-4BBF-A7E8-5EBB385F9A51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865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F2CC1AC-2EA9-46A4-979E-0CC91157F751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864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3DCC613-FE3B-4C22-AEEB-28E778C08C0C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054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55E05A6-FB92-4B93-96E0-66FC69E3DA5C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960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53B8107-1558-4355-BD00-7072B82C4D92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94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5692038-42AB-44DB-B19F-A44D13DD4984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565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C79318D-F4E1-46E7-BAD4-732E7BA81888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985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1534BA3-2385-43C0-A14A-2331EC9BE71A}" type="datetime1">
              <a:rPr lang="pl-PL" smtClean="0"/>
              <a:t>28.07.2026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471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30BB7BC-BBB2-49EB-8F49-2F902B9F46A4}" type="datetime1">
              <a:rPr lang="pl-PL" noProof="0" smtClean="0"/>
              <a:t>28.07.2026</a:t>
            </a:fld>
            <a:endParaRPr lang="pl-PL" noProof="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l-PL" noProof="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1904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53852" y="1412776"/>
            <a:ext cx="9611371" cy="3312368"/>
          </a:xfrm>
        </p:spPr>
        <p:txBody>
          <a:bodyPr rtlCol="0">
            <a:normAutofit fontScale="90000"/>
          </a:bodyPr>
          <a:lstStyle/>
          <a:p>
            <a:pPr rtl="0"/>
            <a:br>
              <a:rPr lang="pl-PL" dirty="0"/>
            </a:br>
            <a:br>
              <a:rPr lang="pl-PL" dirty="0"/>
            </a:br>
            <a:r>
              <a:rPr lang="pl-PL" dirty="0"/>
              <a:t>Piotr Duchliński </a:t>
            </a:r>
            <a:br>
              <a:rPr lang="pl-PL" dirty="0"/>
            </a:br>
            <a:br>
              <a:rPr lang="pl-PL" dirty="0"/>
            </a:br>
            <a:r>
              <a:rPr lang="pl-PL" dirty="0"/>
              <a:t>Etyka i dyskutowalność.                  O uzasadnieniu przekonań moralnych</a:t>
            </a:r>
            <a:br>
              <a:rPr lang="pl-PL" dirty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3603" y="5229200"/>
            <a:ext cx="9141619" cy="1152128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pl-PL" dirty="0"/>
              <a:t>Projekt dofinansowany ze środków budżetu państwa, przyznanych przez Ministra Nauki w ramach Programu Społeczna odpowiedzialność nauki II</a:t>
            </a:r>
          </a:p>
          <a:p>
            <a:pPr rtl="0"/>
            <a:r>
              <a:rPr lang="pl-PL" dirty="0"/>
              <a:t>Numer umowy: POPUL/SN/0231/2024/021</a:t>
            </a:r>
          </a:p>
          <a:p>
            <a:pPr rtl="0"/>
            <a:r>
              <a:rPr lang="pl-PL" dirty="0"/>
              <a:t>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C325B8D-3CCA-B449-BBD6-9D64BB22E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873" y="152636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Treściowa (funkcjonalna)strona moralności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54833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pl-PL" sz="2800" dirty="0">
                <a:latin typeface="+mj-lt"/>
              </a:rPr>
              <a:t>Jakie funkcje spełnia moralność:</a:t>
            </a:r>
          </a:p>
          <a:p>
            <a:r>
              <a:rPr lang="pl-PL" sz="2800" dirty="0">
                <a:latin typeface="+mj-lt"/>
              </a:rPr>
              <a:t>(1) w życiu społecznym,</a:t>
            </a:r>
          </a:p>
          <a:p>
            <a:r>
              <a:rPr lang="pl-PL" sz="2800" dirty="0">
                <a:latin typeface="+mj-lt"/>
              </a:rPr>
              <a:t>(2) w życiu indywidualnym,</a:t>
            </a:r>
          </a:p>
          <a:p>
            <a:r>
              <a:rPr lang="pl-PL" sz="2800" dirty="0">
                <a:latin typeface="+mj-lt"/>
              </a:rPr>
              <a:t>(3) w życiu zawodowym.</a:t>
            </a:r>
          </a:p>
          <a:p>
            <a:r>
              <a:rPr lang="pl-PL" sz="2800" dirty="0">
                <a:latin typeface="+mj-lt"/>
              </a:rPr>
              <a:t>Można wyróżnić wiele funkcji, które urzeczywistnia moralność.    </a:t>
            </a:r>
          </a:p>
          <a:p>
            <a:r>
              <a:rPr lang="pl-PL" sz="2800" dirty="0">
                <a:latin typeface="+mj-lt"/>
              </a:rPr>
              <a:t>Mamy do czynienia z wielowymiarowością funkcjonalną moralności. </a:t>
            </a:r>
          </a:p>
          <a:p>
            <a:r>
              <a:rPr lang="pl-PL" sz="2800" dirty="0">
                <a:latin typeface="+mj-lt"/>
              </a:rPr>
              <a:t>Np. ewolucjoniści twierdzą, że moralność pomaga </a:t>
            </a:r>
            <a:r>
              <a:rPr lang="pl-PL" sz="2800" i="1" dirty="0">
                <a:latin typeface="+mj-lt"/>
              </a:rPr>
              <a:t>homo sapiens </a:t>
            </a:r>
            <a:r>
              <a:rPr lang="pl-PL" sz="2800" dirty="0">
                <a:latin typeface="+mj-lt"/>
              </a:rPr>
              <a:t>dostosować się do środowiska społecznego, zapobiega konfliktom społecznym, łagodzi napięcia miedzy ludźmi itp.</a:t>
            </a:r>
          </a:p>
          <a:p>
            <a:r>
              <a:rPr lang="pl-PL" sz="2800" dirty="0">
                <a:latin typeface="+mj-lt"/>
              </a:rPr>
              <a:t>Współcześnie mocno dyskutuje się np. problem opresyjności moralności, np. w kontekście współczesnych sporów o LGBT, Gender i tzw. problem nienormatywności płciowej. Proponuje się rozmaite rozstrzygnięcia, które miałby na uwadze różnorodność moralności. </a:t>
            </a:r>
          </a:p>
        </p:txBody>
      </p:sp>
    </p:spTree>
    <p:extLst>
      <p:ext uri="{BB962C8B-B14F-4D97-AF65-F5344CB8AC3E}">
        <p14:creationId xmlns:p14="http://schemas.microsoft.com/office/powerpoint/2010/main" val="234292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Formalna (genetyczna) strona moralności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772816"/>
            <a:ext cx="9144000" cy="460851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pl-PL" sz="3600" dirty="0">
                <a:latin typeface="+mj-lt"/>
              </a:rPr>
              <a:t>Skąd pochodzi moralność?</a:t>
            </a:r>
          </a:p>
          <a:p>
            <a:r>
              <a:rPr lang="pl-PL" sz="3600" dirty="0">
                <a:latin typeface="+mj-lt"/>
              </a:rPr>
              <a:t>(1) wymyślił ją człowiek ( np. społeczeństwo)</a:t>
            </a:r>
          </a:p>
          <a:p>
            <a:r>
              <a:rPr lang="pl-PL" sz="3600" dirty="0">
                <a:latin typeface="+mj-lt"/>
              </a:rPr>
              <a:t>(2) pochodzi od matki natury (ewolucyjne wyjaśnienie moralności; moralność pomaga w biologicznym przetrwaniu i dostosowaniu się do otoczenia)</a:t>
            </a:r>
          </a:p>
          <a:p>
            <a:r>
              <a:rPr lang="pl-PL" sz="3600" dirty="0">
                <a:latin typeface="+mj-lt"/>
              </a:rPr>
              <a:t>(3) Jest czymś danym od Boga (Bóg jako moralny prawodawca np. w etykach o profilu religijnym) </a:t>
            </a:r>
          </a:p>
          <a:p>
            <a:r>
              <a:rPr lang="pl-PL" sz="3600" dirty="0">
                <a:latin typeface="+mj-lt"/>
              </a:rPr>
              <a:t>Ważne jest zatem odróżnienie trzech płaszczyzn badania moralności: </a:t>
            </a:r>
          </a:p>
          <a:p>
            <a:r>
              <a:rPr lang="pl-PL" sz="3600" b="1" dirty="0">
                <a:latin typeface="+mj-lt"/>
              </a:rPr>
              <a:t>Genezy, funkcji i struktury moralności.</a:t>
            </a:r>
          </a:p>
        </p:txBody>
      </p:sp>
    </p:spTree>
    <p:extLst>
      <p:ext uri="{BB962C8B-B14F-4D97-AF65-F5344CB8AC3E}">
        <p14:creationId xmlns:p14="http://schemas.microsoft.com/office/powerpoint/2010/main" val="400380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dziś mówić o moralności? </a:t>
            </a:r>
            <a:br>
              <a:rPr lang="pl-PL" dirty="0"/>
            </a:br>
            <a:r>
              <a:rPr lang="pl-PL" dirty="0"/>
              <a:t>Co się dzieje wokół nas?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772816"/>
            <a:ext cx="9144000" cy="4680520"/>
          </a:xfrm>
        </p:spPr>
        <p:txBody>
          <a:bodyPr>
            <a:normAutofit lnSpcReduction="10000"/>
          </a:bodyPr>
          <a:lstStyle/>
          <a:p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Pluralizm kulturowy i światopoglądowy </a:t>
            </a:r>
          </a:p>
          <a:p>
            <a:r>
              <a:rPr lang="pl-PL" dirty="0">
                <a:latin typeface="+mj-lt"/>
              </a:rPr>
              <a:t>Pluralizm religijny, etyczny…</a:t>
            </a:r>
          </a:p>
          <a:p>
            <a:r>
              <a:rPr lang="pl-PL" dirty="0">
                <a:latin typeface="+mj-lt"/>
              </a:rPr>
              <a:t>Pandemia, problem relacji społecznych, rola nauki w społeczeństwie, kto jest autorytetem? </a:t>
            </a:r>
          </a:p>
          <a:p>
            <a:r>
              <a:rPr lang="pl-PL" dirty="0">
                <a:latin typeface="+mj-lt"/>
              </a:rPr>
              <a:t>Tzw. wojna kulturowa ( nazywana przez socjologów wojną plemion, które wyznają inne aksjologie, czyli koncepcje wartości) </a:t>
            </a:r>
          </a:p>
          <a:p>
            <a:r>
              <a:rPr lang="pl-PL" dirty="0">
                <a:latin typeface="+mj-lt"/>
              </a:rPr>
              <a:t>Ideologizacja, upolitycznienie instytucji itp.</a:t>
            </a:r>
          </a:p>
          <a:p>
            <a:r>
              <a:rPr lang="pl-PL" dirty="0">
                <a:latin typeface="+mj-lt"/>
              </a:rPr>
              <a:t>Nowe zjawiska kulturowe: gender, LGBT, posthumanizm, radykalizacja postaw (skrajnych) konserwatyzm – liberalizm. </a:t>
            </a:r>
          </a:p>
          <a:p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028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Sokrates jako ojciec etyki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>
                <a:latin typeface="+mj-lt"/>
              </a:rPr>
              <a:t>Historycy etyki twierdzą, że Sokrates uchodzi za ojca normatywnej refleksji etycznej.</a:t>
            </a:r>
          </a:p>
          <a:p>
            <a:r>
              <a:rPr lang="pl-PL" dirty="0">
                <a:latin typeface="+mj-lt"/>
              </a:rPr>
              <a:t>Jako pierwszy postawił doniosłe pytania dotyczące istoty dobra moralnego.  </a:t>
            </a:r>
          </a:p>
          <a:p>
            <a:r>
              <a:rPr lang="pl-PL" dirty="0">
                <a:latin typeface="+mj-lt"/>
              </a:rPr>
              <a:t>Wkładem Sokratesa jest to, że zastosował on ciekawą metodę do badań etycznych.</a:t>
            </a:r>
          </a:p>
          <a:p>
            <a:r>
              <a:rPr lang="pl-PL" dirty="0">
                <a:latin typeface="+mj-lt"/>
              </a:rPr>
              <a:t>Metoda dialogu, czyli rozmowy z ludźmi na tematy dotyczące moralnego dobra i zła. </a:t>
            </a:r>
          </a:p>
          <a:p>
            <a:r>
              <a:rPr lang="pl-PL" dirty="0">
                <a:latin typeface="+mj-lt"/>
              </a:rPr>
              <a:t>Dialog jako rozmowa, którego zadaniem jest wydobycie prawdy moralnej tkwiącej w duszy człowieka. </a:t>
            </a:r>
          </a:p>
        </p:txBody>
      </p:sp>
    </p:spTree>
    <p:extLst>
      <p:ext uri="{BB962C8B-B14F-4D97-AF65-F5344CB8AC3E}">
        <p14:creationId xmlns:p14="http://schemas.microsoft.com/office/powerpoint/2010/main" val="421960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czy etyki?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404320"/>
          </a:xfrm>
        </p:spPr>
        <p:txBody>
          <a:bodyPr>
            <a:normAutofit fontScale="92500" lnSpcReduction="20000"/>
          </a:bodyPr>
          <a:lstStyle/>
          <a:p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Czy mamy jedną etykę, czy wielość różnych etyk?</a:t>
            </a:r>
          </a:p>
          <a:p>
            <a:r>
              <a:rPr lang="pl-PL" dirty="0">
                <a:latin typeface="+mj-lt"/>
              </a:rPr>
              <a:t>Monizm czy pluralizm? </a:t>
            </a:r>
          </a:p>
          <a:p>
            <a:r>
              <a:rPr lang="pl-PL" dirty="0">
                <a:latin typeface="+mj-lt"/>
              </a:rPr>
              <a:t>Trzeba stwierdzić pluralizm etyk jak fakt kulturowy. Oczywista oczywistość! </a:t>
            </a:r>
            <a:r>
              <a:rPr lang="pl-PL" dirty="0">
                <a:latin typeface="+mj-lt"/>
                <a:sym typeface="Wingdings" panose="05000000000000000000" pitchFamily="2" charset="2"/>
              </a:rPr>
              <a:t>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Skąd się bierze pluralizm etyk?</a:t>
            </a:r>
          </a:p>
          <a:p>
            <a:r>
              <a:rPr lang="pl-PL" dirty="0">
                <a:latin typeface="+mj-lt"/>
              </a:rPr>
              <a:t>Różnice w założeniach, podejściach do problemu, uwarunkowania kulturowe, światopoglądowe, wpływ wychowania, szkoły oraz własne doświadczenia moralne, które wpływają na stanowisko etyczne.</a:t>
            </a:r>
          </a:p>
          <a:p>
            <a:r>
              <a:rPr lang="pl-PL" dirty="0">
                <a:latin typeface="+mj-lt"/>
              </a:rPr>
              <a:t>Która z etyk jest – jeśli można tak powiedzieć – tą najbardziej właściwą etyką?  </a:t>
            </a:r>
          </a:p>
        </p:txBody>
      </p:sp>
    </p:spTree>
    <p:extLst>
      <p:ext uri="{BB962C8B-B14F-4D97-AF65-F5344CB8AC3E}">
        <p14:creationId xmlns:p14="http://schemas.microsoft.com/office/powerpoint/2010/main" val="418439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etyka?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r>
              <a:rPr lang="pl-PL" dirty="0">
                <a:latin typeface="+mj-lt"/>
              </a:rPr>
              <a:t>Etyka jako filozoficzny namysł nad moralności. </a:t>
            </a:r>
          </a:p>
          <a:p>
            <a:r>
              <a:rPr lang="pl-PL" dirty="0">
                <a:latin typeface="+mj-lt"/>
              </a:rPr>
              <a:t>Etyka jako nauka</a:t>
            </a:r>
          </a:p>
          <a:p>
            <a:r>
              <a:rPr lang="pl-PL" dirty="0">
                <a:latin typeface="+mj-lt"/>
              </a:rPr>
              <a:t>Etyka jako nauka normatywna</a:t>
            </a:r>
          </a:p>
          <a:p>
            <a:r>
              <a:rPr lang="pl-PL" dirty="0">
                <a:latin typeface="+mj-lt"/>
              </a:rPr>
              <a:t>Etyka jako umiejętność uzasadnienia swojego działania. </a:t>
            </a:r>
          </a:p>
          <a:p>
            <a:pPr marL="0" indent="0">
              <a:buNone/>
            </a:pP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05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Przykładowa definicja etyki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700808"/>
            <a:ext cx="9144000" cy="4752528"/>
          </a:xfrm>
        </p:spPr>
        <p:txBody>
          <a:bodyPr>
            <a:normAutofit lnSpcReduction="10000"/>
          </a:bodyPr>
          <a:lstStyle/>
          <a:p>
            <a:pPr marL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endParaRPr lang="pl-PL" altLang="pl-PL" sz="3600" b="1" kern="0" dirty="0">
              <a:latin typeface="+mj-lt"/>
            </a:endParaRPr>
          </a:p>
          <a:p>
            <a:pPr marL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pl-PL" altLang="pl-PL" sz="3600" b="1" kern="0" dirty="0">
                <a:latin typeface="+mj-lt"/>
              </a:rPr>
              <a:t>Etyka</a:t>
            </a:r>
            <a:r>
              <a:rPr lang="pl-PL" altLang="pl-PL" sz="3600" kern="0" dirty="0">
                <a:latin typeface="+mj-lt"/>
              </a:rPr>
              <a:t> jest to </a:t>
            </a:r>
            <a:r>
              <a:rPr lang="pl-PL" altLang="pl-PL" sz="3600" u="sng" kern="0" dirty="0">
                <a:latin typeface="+mj-lt"/>
              </a:rPr>
              <a:t>nauka filozoficzna</a:t>
            </a:r>
            <a:r>
              <a:rPr lang="pl-PL" altLang="pl-PL" sz="3600" kern="0" dirty="0">
                <a:latin typeface="+mj-lt"/>
              </a:rPr>
              <a:t>, która formułuje </a:t>
            </a:r>
            <a:r>
              <a:rPr lang="pl-PL" altLang="pl-PL" sz="3600" b="1" u="sng" kern="0" dirty="0">
                <a:latin typeface="+mj-lt"/>
              </a:rPr>
              <a:t>ogólne zasady moralne</a:t>
            </a:r>
            <a:r>
              <a:rPr lang="pl-PL" altLang="pl-PL" sz="3600" b="1" kern="0" dirty="0">
                <a:latin typeface="+mj-lt"/>
              </a:rPr>
              <a:t> oraz </a:t>
            </a:r>
            <a:r>
              <a:rPr lang="pl-PL" altLang="pl-PL" sz="3600" b="1" u="sng" kern="0" dirty="0">
                <a:latin typeface="+mj-lt"/>
              </a:rPr>
              <a:t>szczegółowe normy</a:t>
            </a:r>
            <a:r>
              <a:rPr lang="pl-PL" altLang="pl-PL" sz="3600" b="1" kern="0" dirty="0">
                <a:latin typeface="+mj-lt"/>
              </a:rPr>
              <a:t> ludzkiego działania za pomocą wrodzonych człowiekowi zdolności poznawczych</a:t>
            </a:r>
            <a:r>
              <a:rPr lang="pl-PL" altLang="pl-PL" sz="3600" kern="0" dirty="0">
                <a:latin typeface="+mj-lt"/>
              </a:rPr>
              <a:t>.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pl-PL" altLang="pl-PL" sz="3600" kern="0" dirty="0">
                <a:latin typeface="+mj-lt"/>
              </a:rPr>
              <a:t> (ks. Ślipko SJ)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pl-PL" altLang="pl-PL" sz="3600" kern="0" dirty="0">
                <a:latin typeface="+mj-lt"/>
              </a:rPr>
              <a:t>Etyka interesuje tym jakie działanie </a:t>
            </a:r>
            <a:r>
              <a:rPr lang="pl-PL" altLang="pl-PL" sz="3600" b="1" u="sng" kern="0" dirty="0">
                <a:latin typeface="+mj-lt"/>
              </a:rPr>
              <a:t>być powinno </a:t>
            </a:r>
            <a:r>
              <a:rPr lang="pl-PL" altLang="pl-PL" sz="3600" b="1" kern="0" dirty="0">
                <a:latin typeface="+mj-lt"/>
              </a:rPr>
              <a:t>a nie </a:t>
            </a:r>
            <a:r>
              <a:rPr lang="pl-PL" altLang="pl-PL" sz="3600" b="1" u="sng" kern="0" dirty="0">
                <a:latin typeface="+mj-lt"/>
              </a:rPr>
              <a:t>jakie jest! </a:t>
            </a:r>
          </a:p>
          <a:p>
            <a:pPr algn="ctr"/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770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a religia i teologia moralna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r>
              <a:rPr lang="pl-PL" sz="3200" dirty="0">
                <a:latin typeface="+mj-lt"/>
              </a:rPr>
              <a:t>Etyka a religia (pluralizm religijny)</a:t>
            </a:r>
          </a:p>
          <a:p>
            <a:r>
              <a:rPr lang="pl-PL" sz="3200" dirty="0">
                <a:latin typeface="+mj-lt"/>
              </a:rPr>
              <a:t>Etyka a teologia moralna</a:t>
            </a:r>
          </a:p>
          <a:p>
            <a:r>
              <a:rPr lang="pl-PL" sz="3200" dirty="0">
                <a:latin typeface="+mj-lt"/>
              </a:rPr>
              <a:t>Nieredukowalność etyki do religii</a:t>
            </a:r>
          </a:p>
          <a:p>
            <a:r>
              <a:rPr lang="pl-PL" sz="3200" dirty="0">
                <a:latin typeface="+mj-lt"/>
              </a:rPr>
              <a:t>Komplementarność podejścia </a:t>
            </a:r>
          </a:p>
        </p:txBody>
      </p:sp>
    </p:spTree>
    <p:extLst>
      <p:ext uri="{BB962C8B-B14F-4D97-AF65-F5344CB8AC3E}">
        <p14:creationId xmlns:p14="http://schemas.microsoft.com/office/powerpoint/2010/main" val="224013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a uzasadnienie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r>
              <a:rPr lang="pl-PL" dirty="0">
                <a:latin typeface="+mj-lt"/>
              </a:rPr>
              <a:t>Kluczowe w etyce jest pojęcie uzasadnienia</a:t>
            </a:r>
          </a:p>
          <a:p>
            <a:r>
              <a:rPr lang="pl-PL" dirty="0">
                <a:latin typeface="+mj-lt"/>
              </a:rPr>
              <a:t>Dlaczego w ogóle cokolwiek powinienem?</a:t>
            </a:r>
          </a:p>
          <a:p>
            <a:r>
              <a:rPr lang="pl-PL" dirty="0">
                <a:latin typeface="+mj-lt"/>
              </a:rPr>
              <a:t>Dlaczego powinienem być uczciwy?</a:t>
            </a:r>
          </a:p>
          <a:p>
            <a:r>
              <a:rPr lang="pl-PL" dirty="0">
                <a:latin typeface="+mj-lt"/>
              </a:rPr>
              <a:t>Dlaczego powonieniem szanować dobre imię drugiego człowieka?</a:t>
            </a:r>
          </a:p>
          <a:p>
            <a:r>
              <a:rPr lang="pl-PL" dirty="0">
                <a:latin typeface="+mj-lt"/>
              </a:rPr>
              <a:t>Dlaczego powinienem dbać o swoich najbliższych ( żonę, męża, dzieci)?</a:t>
            </a:r>
          </a:p>
          <a:p>
            <a:r>
              <a:rPr lang="pl-PL" dirty="0">
                <a:latin typeface="+mj-lt"/>
              </a:rPr>
              <a:t>Odpowiedź na te pytania zawsze wiąże się z podaniem uzasadnienia. </a:t>
            </a:r>
          </a:p>
        </p:txBody>
      </p:sp>
    </p:spTree>
    <p:extLst>
      <p:ext uri="{BB962C8B-B14F-4D97-AF65-F5344CB8AC3E}">
        <p14:creationId xmlns:p14="http://schemas.microsoft.com/office/powerpoint/2010/main" val="393436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3AA0A3-8BF9-5658-C1F8-966E32E7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Dyskutowalność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D400A6-512B-D438-3C14-92452E504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+mj-lt"/>
              </a:rPr>
              <a:t>Najpierw jednak rozjaśnijmy samo słowo „dyskutowalność”. </a:t>
            </a:r>
          </a:p>
          <a:p>
            <a:r>
              <a:rPr lang="pl-PL" dirty="0">
                <a:latin typeface="+mj-lt"/>
              </a:rPr>
              <a:t>Pojawia się ono w jednym z tekstów M. Hellera, poświęconemu krytyce fundacjonalizmu filozoficznego.</a:t>
            </a:r>
          </a:p>
          <a:p>
            <a:r>
              <a:rPr lang="pl-PL" dirty="0">
                <a:latin typeface="+mj-lt"/>
              </a:rPr>
              <a:t>Autor porusza problem punktu wyjścia teorii filozoficznej oraz kwestię tworzenia hipotez filozoficznych z wykorzystaniem opracowywanej przez niego logiki zapętleń.</a:t>
            </a:r>
          </a:p>
          <a:p>
            <a:r>
              <a:rPr lang="pl-PL" dirty="0">
                <a:latin typeface="+mj-lt"/>
              </a:rPr>
              <a:t>W trakcie analizy pojawia się pojęcie dyskutowalności, które określa w sposób „istotowy” naturę samego przedsięwzięcia filozoficznego.</a:t>
            </a:r>
          </a:p>
        </p:txBody>
      </p:sp>
    </p:spTree>
    <p:extLst>
      <p:ext uri="{BB962C8B-B14F-4D97-AF65-F5344CB8AC3E}">
        <p14:creationId xmlns:p14="http://schemas.microsoft.com/office/powerpoint/2010/main" val="314927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Warto być etycznym…?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4000" dirty="0">
                <a:latin typeface="+mj-lt"/>
              </a:rPr>
              <a:t>„</a:t>
            </a:r>
            <a:r>
              <a:rPr lang="pl-PL" sz="4000" i="1" dirty="0">
                <a:latin typeface="+mj-lt"/>
              </a:rPr>
              <a:t>Nie wystarczy być inteligentnym; musisz też mieć prawy charakter</a:t>
            </a:r>
            <a:r>
              <a:rPr lang="pl-PL" sz="4000" dirty="0">
                <a:latin typeface="+mj-lt"/>
              </a:rPr>
              <a:t>”- pisze w jednym ze swoich aforyzmów Gracián – francuski jezuita i myśliciel.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9429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0BA7E9-8A21-102D-7DC9-29B4D90C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Stanowisko Poppera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1133E5-D389-A340-629F-95EA96DD7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>
                <a:latin typeface="+mj-lt"/>
              </a:rPr>
              <a:t>Odkrycie problemu filozoficznego może być czymś ostatecznym; dokonuje się go raz na zawsze. Ale rozwiązanie problemu filozoficznego nigdy nie jest ostateczne. Nie można oprzeć go na ostatecznym dowodzie czy ostatecznym objawieniu, co jest konsekwencją nieobalalności teorii filozoficznych. </a:t>
            </a:r>
          </a:p>
          <a:p>
            <a:r>
              <a:rPr lang="pl-PL" dirty="0">
                <a:latin typeface="+mj-lt"/>
              </a:rPr>
              <a:t>Nie sposób też oprzeć rozstrzygnięcia na magicznej formule natchnionych (czy znudzonych) proroków filozoficznych. Można je jednak oprzeć na sumiennym i krytycznym badaniu sytuacji problemowej i leżących u jej podłoża założeń oraz na badaniu rozmaitych możliwych sposobów jej rozstrzygnięcia.</a:t>
            </a:r>
          </a:p>
          <a:p>
            <a:r>
              <a:rPr lang="pl-PL" dirty="0">
                <a:latin typeface="+mj-lt"/>
              </a:rPr>
              <a:t>Czy tak też jest w etyce? </a:t>
            </a:r>
          </a:p>
        </p:txBody>
      </p:sp>
    </p:spTree>
    <p:extLst>
      <p:ext uri="{BB962C8B-B14F-4D97-AF65-F5344CB8AC3E}">
        <p14:creationId xmlns:p14="http://schemas.microsoft.com/office/powerpoint/2010/main" val="195498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Etyka a Dyskutowalność – K. R. Popper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3600" dirty="0"/>
              <a:t>„Przedstawiam ci takie a takie wyjaśnienie, powiedz, co myślisz o nim. Zastanów się, może sam potrafisz dać inne, lepsze”.</a:t>
            </a:r>
          </a:p>
          <a:p>
            <a:pPr algn="r"/>
            <a:r>
              <a:rPr lang="pl-PL" sz="3600" dirty="0"/>
              <a:t>K.R. Popper, </a:t>
            </a:r>
            <a:r>
              <a:rPr lang="pl-PL" sz="3600" i="1" dirty="0"/>
              <a:t>Krytycyzm i tradycja</a:t>
            </a:r>
            <a:r>
              <a:rPr lang="pl-PL" sz="3600" dirty="0"/>
              <a:t>,</a:t>
            </a:r>
          </a:p>
          <a:p>
            <a:pPr algn="r"/>
            <a:r>
              <a:rPr lang="pl-PL" sz="3600" dirty="0"/>
              <a:t>„Znak” 1963, nr 7-8(109-110), s. 863.</a:t>
            </a:r>
          </a:p>
          <a:p>
            <a:pPr algn="r"/>
            <a:endParaRPr lang="pl-PL" sz="3600" dirty="0"/>
          </a:p>
          <a:p>
            <a:pPr marL="0" indent="0" algn="ctr">
              <a:buNone/>
            </a:pPr>
            <a:r>
              <a:rPr lang="pl-PL" sz="3600" dirty="0">
                <a:latin typeface="+mj-lt"/>
              </a:rPr>
              <a:t>Czy potrafimy w ten sposób </a:t>
            </a:r>
          </a:p>
          <a:p>
            <a:pPr marL="0" indent="0" algn="ctr">
              <a:buNone/>
            </a:pPr>
            <a:r>
              <a:rPr lang="pl-PL" sz="3600" dirty="0">
                <a:latin typeface="+mj-lt"/>
              </a:rPr>
              <a:t>myśleć o etyce? </a:t>
            </a:r>
          </a:p>
        </p:txBody>
      </p:sp>
    </p:spTree>
    <p:extLst>
      <p:ext uri="{BB962C8B-B14F-4D97-AF65-F5344CB8AC3E}">
        <p14:creationId xmlns:p14="http://schemas.microsoft.com/office/powerpoint/2010/main" val="202198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a Dyskutowalność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r>
              <a:rPr lang="pl-PL" sz="3600" dirty="0">
                <a:latin typeface="+mj-lt"/>
              </a:rPr>
              <a:t>W etyce należy posługiwać się metodą dyskutowalności.</a:t>
            </a:r>
          </a:p>
          <a:p>
            <a:r>
              <a:rPr lang="pl-PL" sz="3600" dirty="0">
                <a:latin typeface="+mj-lt"/>
              </a:rPr>
              <a:t>Dyskutowalność wyrasta z założeń racjonalizmu krytycznego, polega na umiejętności przedstawienia swojego stanowiska, jego obrony i dyskusji z tymi, którzy myślą od nas inaczej. </a:t>
            </a:r>
          </a:p>
        </p:txBody>
      </p:sp>
    </p:spTree>
    <p:extLst>
      <p:ext uri="{BB962C8B-B14F-4D97-AF65-F5344CB8AC3E}">
        <p14:creationId xmlns:p14="http://schemas.microsoft.com/office/powerpoint/2010/main" val="39201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Realizm naiwny – psychologia społeczna a uzasadnienie w etyce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548336"/>
          </a:xfrm>
        </p:spPr>
        <p:txBody>
          <a:bodyPr>
            <a:normAutofit fontScale="70000" lnSpcReduction="20000"/>
          </a:bodyPr>
          <a:lstStyle/>
          <a:p>
            <a:r>
              <a:rPr lang="pl-PL" dirty="0">
                <a:latin typeface="+mj-lt"/>
              </a:rPr>
              <a:t>Jest to pogląd z zakresu teorii poznania społecznego. Dotyczy wiedzy jaką zdobywamy o świecie społecznym.</a:t>
            </a:r>
          </a:p>
          <a:p>
            <a:r>
              <a:rPr lang="pl-PL" dirty="0">
                <a:latin typeface="+mj-lt"/>
              </a:rPr>
              <a:t>Twórcami tej koncepcji byli: Ross Lee i Thomas Gilovich, Napisali książkę: </a:t>
            </a:r>
            <a:r>
              <a:rPr lang="pl-PL" i="1" dirty="0">
                <a:latin typeface="+mj-lt"/>
              </a:rPr>
              <a:t>Najmądrzejszy w pokoju: Jakie korzyści możemy czerpać z najważniejszych odkryć psychologii społecznej</a:t>
            </a:r>
            <a:r>
              <a:rPr lang="pl-PL" dirty="0">
                <a:latin typeface="+mj-lt"/>
              </a:rPr>
              <a:t>.</a:t>
            </a:r>
          </a:p>
          <a:p>
            <a:r>
              <a:rPr lang="pl-PL" dirty="0">
                <a:latin typeface="+mj-lt"/>
              </a:rPr>
              <a:t>"Naiwny realizm wywołuje w nas wrażenie, że widzimy rzeczy takie, jakie są, nie zaś przefiltrowane lub zinterpretowane w świetle naszych preferencji czy wyznawanej ideologii. Stąd już bardzo niedaleko do uznania innych poglądów za wytwory serc i umysłów dotkniętych jakąś ułomnością.„</a:t>
            </a:r>
          </a:p>
          <a:p>
            <a:r>
              <a:rPr lang="pl-PL" dirty="0">
                <a:latin typeface="+mj-lt"/>
              </a:rPr>
              <a:t>"Naiwny realizm nigdy nie jest bardziej widoczny niż wtedy, gdy zastanawiamy się nad poglądami i zachowaniami ludzi z innych kultur – kiedy traktujemy własny sposób życia jako rzecz oczywistą, a sposoby, w jakie żyją ludzie w innych kulturach, uznajemy za coś, co można wyjaśnić jako efekt szczególnych warunków środowiskowych albo uwarunkowań historycznych.„</a:t>
            </a:r>
          </a:p>
          <a:p>
            <a:r>
              <a:rPr lang="pl-PL" dirty="0">
                <a:latin typeface="+mj-lt"/>
              </a:rPr>
              <a:t>Realizm naiwny, którym ludzie się kierują prowadzi ich do błędów w postrzeganiu rzeczywistości społecznej, często wyraża się w tezie, że  to my mamy racje, przecież widzimy świat lepiej niż inni.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909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Dwa modele uczenia etyki – inicjacja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07087" y="1916832"/>
            <a:ext cx="9144000" cy="4536504"/>
          </a:xfrm>
        </p:spPr>
        <p:txBody>
          <a:bodyPr>
            <a:normAutofit fontScale="77500" lnSpcReduction="20000"/>
          </a:bodyPr>
          <a:lstStyle/>
          <a:p>
            <a:r>
              <a:rPr lang="pl-PL" dirty="0">
                <a:latin typeface="+mj-lt"/>
                <a:ea typeface="Calibri" panose="020F0502020204030204" pitchFamily="34" charset="0"/>
              </a:rPr>
              <a:t>Pierwszy to model oparty na </a:t>
            </a:r>
            <a:r>
              <a:rPr lang="pl-PL" b="1" dirty="0">
                <a:latin typeface="+mj-lt"/>
                <a:ea typeface="Calibri" panose="020F0502020204030204" pitchFamily="34" charset="0"/>
              </a:rPr>
              <a:t>inicjacji.</a:t>
            </a:r>
            <a:r>
              <a:rPr lang="pl-PL" dirty="0">
                <a:latin typeface="+mj-lt"/>
                <a:ea typeface="Calibri" panose="020F0502020204030204" pitchFamily="34" charset="0"/>
              </a:rPr>
              <a:t>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Polega on na tym, że młodego adepta wdraża się w zastany kulturowo system norm, wartości i zasad.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W modelu tym zwraca się uwagę na takie zasady jak wierność tradycji, która określa spójność i tożsamość grupy.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Normy i reguły praktycznego postępowania uznaje się jako elementy trwałe i niezmienne.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Dzięki inicjacji młody adept uzyskuje stałą orientację w działaniu praktycznym, nabywa świadomości spójności z grupą, która akceptuje takie same zasady i normy.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Wadą tego modelu jest to, że zwalnia on z myślenia. O normach i regułach się nie dyskutuje, trzeba je przyjąć i według nich żyć.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Akceptacja norm i zasad nie jest poprzedzona żadną deliberacją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 </a:t>
            </a:r>
            <a:r>
              <a:rPr lang="pl-PL" b="1" dirty="0">
                <a:latin typeface="+mj-lt"/>
                <a:ea typeface="Calibri" panose="020F0502020204030204" pitchFamily="34" charset="0"/>
              </a:rPr>
              <a:t>Liczą się autorytety i spójność z grupą</a:t>
            </a:r>
            <a:r>
              <a:rPr lang="pl-PL" dirty="0">
                <a:latin typeface="+mj-lt"/>
                <a:ea typeface="Calibri" panose="020F0502020204030204" pitchFamily="34" charset="0"/>
              </a:rPr>
              <a:t>. Krytycyzm postrzegany jest jako zagrożenie dla spójności i tożsamości grupy. </a:t>
            </a: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230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Dwa modele nauczania etyki – promocja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692352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latin typeface="+mj-lt"/>
                <a:ea typeface="Calibri" panose="020F0502020204030204" pitchFamily="34" charset="0"/>
              </a:rPr>
              <a:t>Przeciwstawnym modelem jest model oparty na </a:t>
            </a:r>
            <a:r>
              <a:rPr lang="pl-PL" b="1" dirty="0">
                <a:latin typeface="+mj-lt"/>
                <a:ea typeface="Calibri" panose="020F0502020204030204" pitchFamily="34" charset="0"/>
              </a:rPr>
              <a:t>promocji</a:t>
            </a:r>
            <a:r>
              <a:rPr lang="pl-PL" dirty="0">
                <a:latin typeface="+mj-lt"/>
                <a:ea typeface="Calibri" panose="020F0502020204030204" pitchFamily="34" charset="0"/>
              </a:rPr>
              <a:t>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Jeśli model inicjacji prowadził do zrzeczenia się samodzielności na rzecz akceptacji odgórnie ustalonych zasad i wartości, o tyle model oparty na promocji stawia na ukształtowanie umysłu wychowanka, który będzie potrafił krytycznie przemyśleć zastaną tradycję etyczną.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Zaznaczam, że krytycznie przemyśleć, </a:t>
            </a:r>
            <a:r>
              <a:rPr lang="pl-PL" b="1" dirty="0">
                <a:latin typeface="+mj-lt"/>
                <a:ea typeface="Calibri" panose="020F0502020204030204" pitchFamily="34" charset="0"/>
              </a:rPr>
              <a:t>nie znaczy w całości odrzucić!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Model promocji jest z samej natury dyskusyjny. </a:t>
            </a:r>
          </a:p>
          <a:p>
            <a:r>
              <a:rPr lang="pl-PL" dirty="0">
                <a:latin typeface="+mj-lt"/>
                <a:ea typeface="Calibri" panose="020F0502020204030204" pitchFamily="34" charset="0"/>
              </a:rPr>
              <a:t>Polega na wykształtowaniu w młodym adepcie umiejętności poszukiwania racji za… Ważne jest odróżnienie: „</a:t>
            </a:r>
            <a:r>
              <a:rPr lang="pl-PL" b="1" dirty="0">
                <a:latin typeface="+mj-lt"/>
                <a:ea typeface="Calibri" panose="020F0502020204030204" pitchFamily="34" charset="0"/>
              </a:rPr>
              <a:t>mieć racje” od „mieć rację”. Mieć dla swojego stanowiska racje, to jeszcze nie to samo, co mieć rację.</a:t>
            </a:r>
            <a:r>
              <a:rPr lang="pl-PL" dirty="0">
                <a:latin typeface="+mj-lt"/>
                <a:ea typeface="Calibri" panose="020F0502020204030204" pitchFamily="34" charset="0"/>
              </a:rPr>
              <a:t>  Mieć racje to znaczy głosić zdanie uzasadnione, ale mieć rację to głosić zdanie prawdziwe. Niektórzy to mylą dlatego też twierdzą, że jak mają racje to z automatu głoszą prawdę. Nie każde zdanie uzasadnione jest prawdziwe, i nie każde zdanie prawdziwe jest uzasadnione.</a:t>
            </a: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278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Opowiedzenie się za racjonalnością jako wybór moralny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764360"/>
          </a:xfrm>
        </p:spPr>
        <p:txBody>
          <a:bodyPr>
            <a:normAutofit fontScale="85000" lnSpcReduction="10000"/>
          </a:bodyPr>
          <a:lstStyle/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2000" dirty="0">
                <a:latin typeface="+mj-lt"/>
              </a:rPr>
              <a:t>Pogląd taki w naszym środowisku głosi ks. M. Heller (</a:t>
            </a:r>
            <a:r>
              <a:rPr lang="pl-PL" sz="2000" i="1" dirty="0">
                <a:latin typeface="+mj-lt"/>
              </a:rPr>
              <a:t>Moralność myślenia</a:t>
            </a:r>
            <a:r>
              <a:rPr lang="pl-PL" sz="2000" dirty="0">
                <a:latin typeface="+mj-lt"/>
              </a:rPr>
              <a:t>).</a:t>
            </a:r>
          </a:p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1900" b="1" dirty="0">
                <a:latin typeface="+mj-lt"/>
              </a:rPr>
              <a:t>Racjonalność jest wyborem, w który trzeba się zaangażować</a:t>
            </a:r>
            <a:r>
              <a:rPr lang="pl-PL" sz="1900" dirty="0">
                <a:latin typeface="+mj-lt"/>
              </a:rPr>
              <a:t>. Jest to zatem wybór egzystencjalny, dotyczy tego jak będziemy żyć, czy będziemy posługiwać się rozumem czy tylko emocjami. </a:t>
            </a:r>
          </a:p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1900" dirty="0">
                <a:latin typeface="+mj-lt"/>
              </a:rPr>
              <a:t>Nie można do końca uzasadnić dlaczego chce się być racjonalnym. Każdy argument za wyborem racjonalności, racjonalność już zakłada. Każde uzasadnienie racjonalności ma cyrkularny charakter. </a:t>
            </a:r>
          </a:p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1900" dirty="0">
                <a:latin typeface="+mj-lt"/>
              </a:rPr>
              <a:t>To jest wybór, który obliguje do określonego zachowania.  Np. w nauce posługujemy się metodą i określonymi procedurami badania. </a:t>
            </a:r>
          </a:p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1900" dirty="0">
                <a:latin typeface="+mj-lt"/>
              </a:rPr>
              <a:t>Racjonalność jest czymś dobrym a irracjonalność jest czymś złym. Racjonalność jest „</a:t>
            </a:r>
            <a:r>
              <a:rPr lang="pl-PL" sz="1900" i="1" dirty="0">
                <a:latin typeface="+mj-lt"/>
              </a:rPr>
              <a:t>dobrem samym w sobie</a:t>
            </a:r>
            <a:r>
              <a:rPr lang="pl-PL" sz="1900" dirty="0">
                <a:latin typeface="+mj-lt"/>
              </a:rPr>
              <a:t>”, aczkolwiek możemy też pokazać jakie konsekwencje ma opowiedzenie się za racjonalnością a jakie za irracjonalnością. Czy jednak wybór irracjonalności jest naprawdę wyborem w pełni świadomym? </a:t>
            </a:r>
          </a:p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1900" b="1" dirty="0">
                <a:latin typeface="+mj-lt"/>
              </a:rPr>
              <a:t>Racjonalność jest pewną wartością</a:t>
            </a:r>
            <a:r>
              <a:rPr lang="pl-PL" sz="1900" dirty="0">
                <a:latin typeface="+mj-lt"/>
              </a:rPr>
              <a:t>, dlatego też opowiadając za racjonalnością człowiek dokonuje pewnego wyboru moralnego. Zdaniem Poppera taki fundamentalny wybór dokonał się kiedyś w starożytnej Grecji. </a:t>
            </a:r>
          </a:p>
          <a:p>
            <a:pPr marL="306000" lvl="0" indent="-30600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l-PL" sz="1900" dirty="0">
                <a:latin typeface="+mj-lt"/>
              </a:rPr>
              <a:t>Ostatecznie wybór racjonalności opiera się na </a:t>
            </a:r>
            <a:r>
              <a:rPr lang="pl-PL" sz="1900" b="1" i="1" dirty="0">
                <a:latin typeface="+mj-lt"/>
              </a:rPr>
              <a:t>wierze w rozum</a:t>
            </a:r>
            <a:r>
              <a:rPr lang="pl-PL" sz="1900" dirty="0">
                <a:latin typeface="+mj-lt"/>
              </a:rPr>
              <a:t>.  Wiara w rozum jest jego afirmacją, przykładem jest tutaj uprawianie nauki, która ucieleśnia w sobie pewien doniosły ideał racjonalności.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24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Argumenty etyczne nie są oczywiste!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692352"/>
          </a:xfrm>
        </p:spPr>
        <p:txBody>
          <a:bodyPr>
            <a:normAutofit fontScale="77500" lnSpcReduction="20000"/>
          </a:bodyPr>
          <a:lstStyle/>
          <a:p>
            <a:endParaRPr lang="pl-PL" sz="3200" dirty="0">
              <a:latin typeface="+mj-lt"/>
            </a:endParaRPr>
          </a:p>
          <a:p>
            <a:r>
              <a:rPr lang="pl-PL" sz="3200" dirty="0">
                <a:latin typeface="+mj-lt"/>
              </a:rPr>
              <a:t>Oczywista oczywistość nie przysługuje argumentom etycznym.</a:t>
            </a:r>
          </a:p>
          <a:p>
            <a:r>
              <a:rPr lang="pl-PL" sz="3200" dirty="0">
                <a:latin typeface="+mj-lt"/>
              </a:rPr>
              <a:t>2+2=4 to jest oczywistość matematyczna, tego zdania statystyczna większość nie kwestionuje. </a:t>
            </a:r>
          </a:p>
          <a:p>
            <a:r>
              <a:rPr lang="pl-PL" sz="3200" dirty="0">
                <a:latin typeface="+mj-lt"/>
              </a:rPr>
              <a:t>Ludzie zgadzają się co do tego typu prawd arytmetycznych. </a:t>
            </a:r>
          </a:p>
          <a:p>
            <a:r>
              <a:rPr lang="pl-PL" sz="3200" dirty="0">
                <a:latin typeface="+mj-lt"/>
              </a:rPr>
              <a:t>Ale w etyce jest inaczej…</a:t>
            </a:r>
          </a:p>
          <a:p>
            <a:r>
              <a:rPr lang="pl-PL" sz="3200" dirty="0">
                <a:latin typeface="+mj-lt"/>
              </a:rPr>
              <a:t>Mamy takie zdanie ocene: </a:t>
            </a:r>
            <a:r>
              <a:rPr lang="pl-PL" sz="3200" i="1" dirty="0">
                <a:latin typeface="+mj-lt"/>
              </a:rPr>
              <a:t>Aborcja jest zła, gdyż jest zabójstwem człowieka </a:t>
            </a:r>
            <a:r>
              <a:rPr lang="pl-PL" sz="3200" dirty="0">
                <a:latin typeface="+mj-lt"/>
              </a:rPr>
              <a:t>– zdanie to nie jest dla wszystkich zdaniem oczywistym, dla niektórych jest zdaniem fałszywym. </a:t>
            </a:r>
          </a:p>
          <a:p>
            <a:r>
              <a:rPr lang="pl-PL" sz="3200" dirty="0">
                <a:latin typeface="+mj-lt"/>
              </a:rPr>
              <a:t>Argumenty etyczne nie działają bowiem z automatu, to nie są algorytmy, które można zapodać i według nich dobrze żyć.</a:t>
            </a:r>
          </a:p>
          <a:p>
            <a:r>
              <a:rPr lang="pl-PL" sz="3200" dirty="0">
                <a:latin typeface="+mj-lt"/>
              </a:rPr>
              <a:t>Jak zatem argumentować za swoimi przekonaniami moralnymi, jak ich racjonalnie bronić?  </a:t>
            </a:r>
          </a:p>
        </p:txBody>
      </p:sp>
    </p:spTree>
    <p:extLst>
      <p:ext uri="{BB962C8B-B14F-4D97-AF65-F5344CB8AC3E}">
        <p14:creationId xmlns:p14="http://schemas.microsoft.com/office/powerpoint/2010/main" val="163257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375756-2613-0EBA-3DCC-974C157E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Uzasadnienie w etyce </a:t>
            </a:r>
            <a:br>
              <a:rPr lang="pl-PL" dirty="0"/>
            </a:br>
            <a:r>
              <a:rPr lang="pl-PL" dirty="0"/>
              <a:t>Postulat racji dostatecznej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03C37F-8A3A-C8DD-A83A-7D3366EEF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>
                <a:latin typeface="+mj-lt"/>
              </a:rPr>
              <a:t>Uzasadnienia nie potrzebują te osoby, które są przekonane, że są w posiadaniu oczywistej prawdy, która nie wymaga specjalnych uzasadnień.</a:t>
            </a:r>
          </a:p>
          <a:p>
            <a:r>
              <a:rPr lang="pl-PL" dirty="0">
                <a:latin typeface="+mj-lt"/>
              </a:rPr>
              <a:t>Dla dogmatyka prawda jest oczywista, można mieć do niej dostęp bezpośredni. Dogmatyk uważa, że jeśli nie do wszystkich prawd moralnych to przynajmniej do niektórych ma dostęp poznawczy. </a:t>
            </a:r>
          </a:p>
          <a:p>
            <a:r>
              <a:rPr lang="pl-PL" dirty="0">
                <a:latin typeface="+mj-lt"/>
              </a:rPr>
              <a:t>Bardzo często osoby te określa się mianem dogmatyków tj. osoby, które przyjmują pewne przekonania bez należytego uzasadnienia.</a:t>
            </a:r>
          </a:p>
          <a:p>
            <a:r>
              <a:rPr lang="pl-PL" dirty="0">
                <a:latin typeface="+mj-lt"/>
              </a:rPr>
              <a:t>Dogmatyk to ktoś kto wygłasza pewne tezy, wygłasza je z silnym przeświadczeniem, że są one uzasadnione na mocy samego ich wygłoszenia. </a:t>
            </a:r>
          </a:p>
          <a:p>
            <a:r>
              <a:rPr lang="pl-PL" dirty="0">
                <a:latin typeface="+mj-lt"/>
              </a:rPr>
              <a:t>Dogmatyzm bardzo często kojarzony jest z religia, ale nie tylko. Dogmatyczny wcale nie musi być człowiek wierzący w określony zbiór praw religijnych.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989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2A73149-BBE6-C4FD-20A8-73D468635D9C}"/>
              </a:ext>
            </a:extLst>
          </p:cNvPr>
          <p:cNvSpPr txBox="1"/>
          <p:nvPr/>
        </p:nvSpPr>
        <p:spPr>
          <a:xfrm>
            <a:off x="837828" y="908720"/>
            <a:ext cx="1094521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dirty="0">
                <a:latin typeface="+mj-lt"/>
              </a:rPr>
              <a:t>W podręcznikach do logiki można czasem spotkać tzw. postulat racji dostatecznej.</a:t>
            </a:r>
          </a:p>
          <a:p>
            <a:r>
              <a:rPr lang="pl-PL" sz="3200" dirty="0">
                <a:latin typeface="+mj-lt"/>
              </a:rPr>
              <a:t>Głosi on bezwzględnie, że nie powinniśmy przyjmować za prawdziwe tych przekonań, które nie są należycie uzasadnione.</a:t>
            </a:r>
          </a:p>
          <a:p>
            <a:r>
              <a:rPr lang="pl-PL" sz="3200" dirty="0">
                <a:latin typeface="+mj-lt"/>
              </a:rPr>
              <a:t>To jest postulat normatywny, zaleca aby podmiot poznający zawsze dokładał wszelakich starań aby uzasadniać swoje przekonania.</a:t>
            </a:r>
          </a:p>
          <a:p>
            <a:r>
              <a:rPr lang="pl-PL" sz="3200" dirty="0">
                <a:latin typeface="+mj-lt"/>
              </a:rPr>
              <a:t>Uznajemy tylko te przekonania, które są uzasadnione, stopień akceptacji przekonania zależy od stopnia (czy siły, jak to dziś modnie się mówi świadectw) jego uzasadnienia.</a:t>
            </a:r>
          </a:p>
        </p:txBody>
      </p:sp>
    </p:spTree>
    <p:extLst>
      <p:ext uri="{BB962C8B-B14F-4D97-AF65-F5344CB8AC3E}">
        <p14:creationId xmlns:p14="http://schemas.microsoft.com/office/powerpoint/2010/main" val="33126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Potrzeba etyki/etyków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628800"/>
            <a:ext cx="9144000" cy="4543400"/>
          </a:xfrm>
        </p:spPr>
        <p:txBody>
          <a:bodyPr>
            <a:normAutofit fontScale="92500" lnSpcReduction="10000"/>
          </a:bodyPr>
          <a:lstStyle/>
          <a:p>
            <a:endParaRPr lang="pl-PL" dirty="0"/>
          </a:p>
          <a:p>
            <a:r>
              <a:rPr lang="pl-PL" dirty="0">
                <a:latin typeface="+mj-lt"/>
              </a:rPr>
              <a:t>Kto tak naprawdę potrzebuje etyków?</a:t>
            </a:r>
          </a:p>
          <a:p>
            <a:r>
              <a:rPr lang="pl-PL" dirty="0">
                <a:latin typeface="+mj-lt"/>
              </a:rPr>
              <a:t>Czy ludziom potrzebni są etycy, którzy mówią o kompetencjach moralnych, czy może bardziej prakseolodzy, którzy powiedzą im jak pozyskać kompetencje instrumentalne, które w działaniu przełożą się na kasę, prestiż społeczny itp.</a:t>
            </a:r>
          </a:p>
          <a:p>
            <a:r>
              <a:rPr lang="pl-PL" dirty="0">
                <a:latin typeface="+mj-lt"/>
              </a:rPr>
              <a:t>Po co w ogóle potrzebna jest etyka? </a:t>
            </a:r>
          </a:p>
          <a:p>
            <a:r>
              <a:rPr lang="pl-PL" dirty="0">
                <a:latin typeface="+mj-lt"/>
              </a:rPr>
              <a:t>Czy z jej wprowadzeniem w życie społeczne i indywidualne nie wiążą się zbyt duże ograniczenia? </a:t>
            </a:r>
          </a:p>
          <a:p>
            <a:r>
              <a:rPr lang="pl-PL" dirty="0">
                <a:latin typeface="+mj-lt"/>
              </a:rPr>
              <a:t>Wychowanie młodego pokolenia według określonego klucza etycznego…? Czy to możliwe? </a:t>
            </a:r>
          </a:p>
        </p:txBody>
      </p:sp>
    </p:spTree>
    <p:extLst>
      <p:ext uri="{BB962C8B-B14F-4D97-AF65-F5344CB8AC3E}">
        <p14:creationId xmlns:p14="http://schemas.microsoft.com/office/powerpoint/2010/main" val="367888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497F40-310F-6B69-9DC3-DB72940D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Uzasadnienie: mieć rację i mieć racje.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60D50C-5570-E928-E692-3553AFEE8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>
                <a:latin typeface="+mj-lt"/>
              </a:rPr>
              <a:t>Ciekawy jest pogląd polskiego logika, metodologa nauk społecznych – Witolda Marciszewskiego.</a:t>
            </a:r>
          </a:p>
          <a:p>
            <a:r>
              <a:rPr lang="pl-PL" dirty="0">
                <a:latin typeface="+mj-lt"/>
              </a:rPr>
              <a:t>W jego koncepcji ważne jest odróżnienie: „mieć racje” od „mieć rację”. </a:t>
            </a:r>
          </a:p>
          <a:p>
            <a:r>
              <a:rPr lang="pl-PL" dirty="0">
                <a:latin typeface="+mj-lt"/>
              </a:rPr>
              <a:t>Mieć dla swojego stanowiska racje, to jeszcze nie to samo, co mieć rację.  </a:t>
            </a:r>
          </a:p>
          <a:p>
            <a:r>
              <a:rPr lang="pl-PL" dirty="0">
                <a:latin typeface="+mj-lt"/>
              </a:rPr>
              <a:t>Mieć racje to znaczy głosić zdanie uzasadnione, ale mieć rację to głosić zdanie prawdziwe. </a:t>
            </a:r>
          </a:p>
          <a:p>
            <a:r>
              <a:rPr lang="pl-PL" dirty="0">
                <a:latin typeface="+mj-lt"/>
              </a:rPr>
              <a:t>Niektórzy to mylą, twierdzą, że jak mają racje to z automatu głoszą prawdę. </a:t>
            </a:r>
          </a:p>
          <a:p>
            <a:r>
              <a:rPr lang="pl-PL" dirty="0">
                <a:latin typeface="+mj-lt"/>
              </a:rPr>
              <a:t>Nie każde zdanie uzasadnione jest prawdziwe, i nie każde zdanie prawdziwe jest uzasadnione. Mamy tutaj do czynienia z pewną dosyć istotną asymetrią.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449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66D658-50E9-6599-CAE8-882A9C599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Potrzeba uzasadnienia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14E292-AFE3-0B59-55E0-20003E12B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>
                <a:latin typeface="+mj-lt"/>
              </a:rPr>
              <a:t>Uzasadnienia potrzebujemy dlatego, że prawda moralna nie jest dla nas oczywista.</a:t>
            </a:r>
          </a:p>
          <a:p>
            <a:r>
              <a:rPr lang="pl-PL" dirty="0">
                <a:latin typeface="+mj-lt"/>
              </a:rPr>
              <a:t>Być może jest tak dla Boga jako istoty wszechwiedzącej, on wie jaka jest prawda, człowiek nie jest podmiotem wszechwiedzącym więc prawda moralna nie leży przed nim jak na dłoni. </a:t>
            </a:r>
          </a:p>
          <a:p>
            <a:r>
              <a:rPr lang="pl-PL" dirty="0">
                <a:latin typeface="+mj-lt"/>
              </a:rPr>
              <a:t>Gdyby moralna prawda była dla nas oczywista, gdybyśmy zawsze wiedzieli co mamy robić, jak mamy w danych okolicznościach postąpić, to nie potrzebowalibyśmy czegoś takiego jak uzasadnienie dla naszych przekonań, po prostu byłoby dla nas oczywiste jak mamy działać.</a:t>
            </a:r>
          </a:p>
          <a:p>
            <a:r>
              <a:rPr lang="pl-PL" dirty="0">
                <a:latin typeface="+mj-lt"/>
              </a:rPr>
              <a:t>Prawda moralna nie jest oczywista, pytanie czy jest tylko jedna prawda moralna czy też jest ich wiele…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577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4E527A-594A-D446-1C43-1CF6E47EB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 Struktura uzasadnienia w etyce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CB9F7A-F156-7167-9B13-9EAD3C081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>
                <a:latin typeface="+mj-lt"/>
              </a:rPr>
              <a:t>Osoba (czyli nasz podmiot moralny) P ma (w określonym czasie t) uzasadnione przekonanie moralne że q, wtedy i tylko wtedy gdy:</a:t>
            </a:r>
          </a:p>
          <a:p>
            <a:r>
              <a:rPr lang="pl-PL" dirty="0">
                <a:latin typeface="+mj-lt"/>
              </a:rPr>
              <a:t>(i) istnieją (w czasie t) podstawy (czyli dobre racje) dla przekonania moralnego P, że q,</a:t>
            </a:r>
          </a:p>
          <a:p>
            <a:r>
              <a:rPr lang="pl-PL" dirty="0">
                <a:latin typeface="+mj-lt"/>
              </a:rPr>
              <a:t>(ii) owe podstawy są adekwatne (dobre racje za…),</a:t>
            </a:r>
          </a:p>
          <a:p>
            <a:r>
              <a:rPr lang="pl-PL" dirty="0">
                <a:latin typeface="+mj-lt"/>
              </a:rPr>
              <a:t>(iii) owe podstawy wspierają dane przekonanie moralne. </a:t>
            </a:r>
          </a:p>
          <a:p>
            <a:r>
              <a:rPr lang="pl-PL" dirty="0">
                <a:latin typeface="+mj-lt"/>
              </a:rPr>
              <a:t>(iv) nie ma w obecnym czasie t (chodzi o czas w którym P komunikuje argument) przeważających racji przeciwko temu, że q.</a:t>
            </a:r>
          </a:p>
          <a:p>
            <a:r>
              <a:rPr lang="pl-PL" dirty="0">
                <a:latin typeface="+mj-lt"/>
              </a:rPr>
              <a:t>Uzasadnienie moralne dotyczy przekonań, a dokładnie sądów, które poprzez te przekonania wyrażamy.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403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DEE93D-A266-B3F3-3F35-A6F6A666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Struktura uzasadnienia w etyce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77963C-2F98-273E-E52A-EA541A151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>
                <a:latin typeface="+mj-lt"/>
              </a:rPr>
              <a:t>Tym kto dokonuje uzasadnienia jest zawsze jakaś osoba, podmiot moralny, człowiek z krwi i kości, poddany różnorakim uwarunkowaniom poznawczym i behawioralnym. </a:t>
            </a:r>
          </a:p>
          <a:p>
            <a:r>
              <a:rPr lang="pl-PL" dirty="0">
                <a:latin typeface="+mj-lt"/>
              </a:rPr>
              <a:t>Uzasadnienie zachodzi w kontekście komunikacyjnym, gdzie jakiś podmiot innemu podmiotowo uzasadnia za pomocą argumentacji swoje przekonanie moralne.</a:t>
            </a:r>
          </a:p>
          <a:p>
            <a:r>
              <a:rPr lang="pl-PL" dirty="0">
                <a:latin typeface="+mj-lt"/>
              </a:rPr>
              <a:t>To dokonuje się zawsze w określonym czasie, można też dodać w określonym kontekście społecznym i kulturowym.</a:t>
            </a:r>
          </a:p>
          <a:p>
            <a:r>
              <a:rPr lang="pl-PL" dirty="0">
                <a:latin typeface="+mj-lt"/>
              </a:rPr>
              <a:t>Podmiot - nadawca komunikatu dysponuje określonymi dobrymi racjami na rzecz swojego przekonania, które to racje w jego ocenie mocno wspierają to przekonanie, czyniąc je po prostu prawdziwym dla podmiotu nadawcy.</a:t>
            </a:r>
          </a:p>
          <a:p>
            <a:r>
              <a:rPr lang="pl-PL" dirty="0">
                <a:latin typeface="+mj-lt"/>
              </a:rPr>
              <a:t>Zadaniem odbiorcy tego komunikatu jest odcyfrowanie znaczenia tego komunikatu i ustosunkowanie się do przedkładanych racji. </a:t>
            </a:r>
          </a:p>
        </p:txBody>
      </p:sp>
    </p:spTree>
    <p:extLst>
      <p:ext uri="{BB962C8B-B14F-4D97-AF65-F5344CB8AC3E}">
        <p14:creationId xmlns:p14="http://schemas.microsoft.com/office/powerpoint/2010/main" val="324333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badać moralność?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Moralność jest przedmiotem wielu nauk:</a:t>
            </a:r>
          </a:p>
          <a:p>
            <a:r>
              <a:rPr lang="pl-PL" dirty="0">
                <a:latin typeface="+mj-lt"/>
              </a:rPr>
              <a:t>Nauki filozoficzne (metaetyka, etyka normatywna) </a:t>
            </a:r>
          </a:p>
          <a:p>
            <a:r>
              <a:rPr lang="pl-PL" dirty="0">
                <a:latin typeface="+mj-lt"/>
              </a:rPr>
              <a:t>Nauki humanistyczne o moralności ( np. kulturoznawstwo)</a:t>
            </a:r>
          </a:p>
          <a:p>
            <a:r>
              <a:rPr lang="pl-PL" dirty="0">
                <a:latin typeface="+mj-lt"/>
              </a:rPr>
              <a:t>Nauki społeczne ( socjologia, etologia, psychologia, pedagogika)</a:t>
            </a:r>
          </a:p>
          <a:p>
            <a:r>
              <a:rPr lang="pl-PL" dirty="0">
                <a:latin typeface="+mj-lt"/>
              </a:rPr>
              <a:t>Neuronauki (neurobiologia moralności) </a:t>
            </a:r>
          </a:p>
          <a:p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77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Przedmiot etyki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r>
              <a:rPr lang="pl-PL" sz="2800" dirty="0">
                <a:latin typeface="+mj-lt"/>
              </a:rPr>
              <a:t>Co bada etyka?</a:t>
            </a:r>
          </a:p>
          <a:p>
            <a:r>
              <a:rPr lang="pl-PL" sz="2800" dirty="0">
                <a:latin typeface="+mj-lt"/>
              </a:rPr>
              <a:t>Skąd etyka bierze swój przedmiot, czyli co jest źródłem badań etycznych? </a:t>
            </a:r>
          </a:p>
          <a:p>
            <a:r>
              <a:rPr lang="pl-PL" sz="2800" dirty="0">
                <a:latin typeface="+mj-lt"/>
              </a:rPr>
              <a:t>Przedmiot materialny etyki</a:t>
            </a:r>
          </a:p>
          <a:p>
            <a:r>
              <a:rPr lang="pl-PL" sz="2800" dirty="0">
                <a:latin typeface="+mj-lt"/>
              </a:rPr>
              <a:t>Przedmiot formalny etyki </a:t>
            </a:r>
          </a:p>
          <a:p>
            <a:pPr marL="0" indent="0">
              <a:buNone/>
            </a:pPr>
            <a:endParaRPr lang="pl-PL" sz="2800" dirty="0">
              <a:latin typeface="+mj-lt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237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Przedmiot etyki </a:t>
            </a:r>
            <a:br>
              <a:rPr lang="pl-PL" dirty="0"/>
            </a:br>
            <a:r>
              <a:rPr lang="pl-PL" dirty="0"/>
              <a:t>(wolne i rozumne działanie)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700808"/>
            <a:ext cx="9144000" cy="4680520"/>
          </a:xfrm>
        </p:spPr>
        <p:txBody>
          <a:bodyPr>
            <a:normAutofit/>
          </a:bodyPr>
          <a:lstStyle/>
          <a:p>
            <a:endParaRPr lang="pl-PL" sz="2800" dirty="0">
              <a:latin typeface="+mj-lt"/>
            </a:endParaRPr>
          </a:p>
          <a:p>
            <a:r>
              <a:rPr lang="pl-PL" sz="2800" dirty="0">
                <a:latin typeface="+mj-lt"/>
              </a:rPr>
              <a:t>Etyk zajmuje się wolnym i rozumnym działaniem, rozpatruje to działanie w aspekcie moralności lub niemoralności; czy w działaniu realizujemy normy i reguły moralne, czy też tym działaniem im zaprzeczamy, odrzucamy je. </a:t>
            </a:r>
          </a:p>
          <a:p>
            <a:r>
              <a:rPr lang="pl-PL" sz="2800" dirty="0">
                <a:latin typeface="+mj-lt"/>
              </a:rPr>
              <a:t>Etyk interesuje się działaniem wolnym i rozumnym, niewymuszonym, działaniem w którym mamy świadomość tego co w danej sytuacji robimy. </a:t>
            </a:r>
          </a:p>
        </p:txBody>
      </p:sp>
    </p:spTree>
    <p:extLst>
      <p:ext uri="{BB962C8B-B14F-4D97-AF65-F5344CB8AC3E}">
        <p14:creationId xmlns:p14="http://schemas.microsoft.com/office/powerpoint/2010/main" val="167521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400" dirty="0" err="1">
                <a:solidFill>
                  <a:prstClr val="white"/>
                </a:solidFill>
              </a:rPr>
              <a:t>Prdmiot</a:t>
            </a:r>
            <a:r>
              <a:rPr lang="pl-PL" sz="2400" dirty="0">
                <a:solidFill>
                  <a:prstClr val="white"/>
                </a:solidFill>
              </a:rPr>
              <a:t> etyki </a:t>
            </a:r>
            <a:br>
              <a:rPr lang="pl-PL" sz="2400" dirty="0">
                <a:solidFill>
                  <a:prstClr val="white"/>
                </a:solidFill>
              </a:rPr>
            </a:br>
            <a:r>
              <a:rPr lang="pl-PL" sz="2400" dirty="0">
                <a:solidFill>
                  <a:prstClr val="white"/>
                </a:solidFill>
              </a:rPr>
              <a:t>(</a:t>
            </a:r>
            <a:r>
              <a:rPr lang="pl-PL" sz="2400" dirty="0" err="1">
                <a:solidFill>
                  <a:prstClr val="white"/>
                </a:solidFill>
              </a:rPr>
              <a:t>wolnejest</a:t>
            </a:r>
            <a:r>
              <a:rPr lang="pl-PL" sz="2400" dirty="0">
                <a:solidFill>
                  <a:prstClr val="white"/>
                </a:solidFill>
              </a:rPr>
              <a:t> zbyt idealistyczne?  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7982" y="476672"/>
            <a:ext cx="9828430" cy="6132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800" dirty="0">
              <a:latin typeface="+mj-lt"/>
            </a:endParaRPr>
          </a:p>
          <a:p>
            <a:r>
              <a:rPr lang="pl-PL" sz="2800" dirty="0">
                <a:latin typeface="+mj-lt"/>
              </a:rPr>
              <a:t>Przedmiotem etyki jest działanie człowieka. Jak należy dokładnie rozumieć to działanie. </a:t>
            </a:r>
          </a:p>
          <a:p>
            <a:r>
              <a:rPr lang="pl-PL" sz="2800" dirty="0">
                <a:latin typeface="+mj-lt"/>
              </a:rPr>
              <a:t>Można też powiedzieć, o tym człowieku, że jest </a:t>
            </a:r>
            <a:r>
              <a:rPr lang="pl-PL" sz="2800" b="1" dirty="0">
                <a:latin typeface="+mj-lt"/>
              </a:rPr>
              <a:t>podmiotem moralnym</a:t>
            </a:r>
            <a:r>
              <a:rPr lang="pl-PL" sz="2800" dirty="0">
                <a:latin typeface="+mj-lt"/>
              </a:rPr>
              <a:t>, wolnym i świadomym, ucieleśnionym…</a:t>
            </a:r>
          </a:p>
          <a:p>
            <a:r>
              <a:rPr lang="pl-PL" sz="2800" dirty="0">
                <a:latin typeface="+mj-lt"/>
              </a:rPr>
              <a:t>Nie jest to jakiś podmiot idealny, jest on wielostronnie ograniczony, wystawiony na popełnianie błędów moralnych w zakresie poznania i rozumowania etycznego. </a:t>
            </a:r>
          </a:p>
          <a:p>
            <a:r>
              <a:rPr lang="pl-PL" sz="2800" dirty="0">
                <a:latin typeface="+mj-lt"/>
              </a:rPr>
              <a:t>Podmiot moralny jest wielorako uwarunkowany kulturowo i społecznie; ograniczony genami i charakterem, wychowaniem i stosunkami społecznymi, które bezwzględnie kształtują jego świadomość. </a:t>
            </a:r>
          </a:p>
        </p:txBody>
      </p:sp>
    </p:spTree>
    <p:extLst>
      <p:ext uri="{BB962C8B-B14F-4D97-AF65-F5344CB8AC3E}">
        <p14:creationId xmlns:p14="http://schemas.microsoft.com/office/powerpoint/2010/main" val="366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dziś uprawiać etykę?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3200" dirty="0">
              <a:latin typeface="+mj-lt"/>
            </a:endParaRPr>
          </a:p>
          <a:p>
            <a:r>
              <a:rPr lang="pl-PL" sz="3200" dirty="0">
                <a:latin typeface="+mj-lt"/>
              </a:rPr>
              <a:t>Dwa sposoby uprawiania filozoficznej etyki:</a:t>
            </a:r>
          </a:p>
          <a:p>
            <a:r>
              <a:rPr lang="pl-PL" sz="3200" dirty="0">
                <a:latin typeface="+mj-lt"/>
              </a:rPr>
              <a:t>(1) autonomiczny</a:t>
            </a:r>
          </a:p>
          <a:p>
            <a:r>
              <a:rPr lang="pl-PL" sz="3200" dirty="0">
                <a:latin typeface="+mj-lt"/>
              </a:rPr>
              <a:t>(2) nieautonomiczy </a:t>
            </a:r>
          </a:p>
          <a:p>
            <a:r>
              <a:rPr lang="pl-PL" sz="3200" dirty="0">
                <a:latin typeface="+mj-lt"/>
              </a:rPr>
              <a:t>(3) rezygnacja z etyki…? </a:t>
            </a:r>
          </a:p>
        </p:txBody>
      </p:sp>
    </p:spTree>
    <p:extLst>
      <p:ext uri="{BB962C8B-B14F-4D97-AF65-F5344CB8AC3E}">
        <p14:creationId xmlns:p14="http://schemas.microsoft.com/office/powerpoint/2010/main" val="246608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Etyka a obraz świata (współczesny)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r>
              <a:rPr lang="pl-PL" dirty="0">
                <a:latin typeface="+mj-lt"/>
              </a:rPr>
              <a:t>(1) Zawsze żyjemy w jakimś obrazie świata, która znajduje się w kulturze. </a:t>
            </a:r>
          </a:p>
          <a:p>
            <a:r>
              <a:rPr lang="pl-PL" dirty="0">
                <a:latin typeface="+mj-lt"/>
              </a:rPr>
              <a:t>(2) dziś dominującym obrazem jest tzw. naukowy obraz świata, bardzo mocno kształtowany przez nauki przyrodnicze zwłaszcza przez neuronauki dotyczące mózgu. </a:t>
            </a:r>
          </a:p>
          <a:p>
            <a:r>
              <a:rPr lang="pl-PL" dirty="0">
                <a:latin typeface="+mj-lt"/>
              </a:rPr>
              <a:t>(3) musimy jakoś odnaleźć się w tym obrazie swata inaczej grozi nam to, że nie zrozumiemy młodego pokolenia, które w tym obrazie funkcjonuje.  </a:t>
            </a:r>
          </a:p>
        </p:txBody>
      </p:sp>
    </p:spTree>
    <p:extLst>
      <p:ext uri="{BB962C8B-B14F-4D97-AF65-F5344CB8AC3E}">
        <p14:creationId xmlns:p14="http://schemas.microsoft.com/office/powerpoint/2010/main" val="426603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Specyfika nauczania etyki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r>
              <a:rPr lang="pl-PL" dirty="0">
                <a:latin typeface="+mj-lt"/>
              </a:rPr>
              <a:t>Jak uczyć etyki?</a:t>
            </a:r>
          </a:p>
          <a:p>
            <a:r>
              <a:rPr lang="pl-PL" dirty="0">
                <a:latin typeface="+mj-lt"/>
              </a:rPr>
              <a:t>Kto ma uczyć etyki? (wierzący, niewierzący?)</a:t>
            </a:r>
          </a:p>
          <a:p>
            <a:r>
              <a:rPr lang="pl-PL" dirty="0">
                <a:latin typeface="+mj-lt"/>
              </a:rPr>
              <a:t>Czy trzeba się zgadzać z prowadzącym zajęcia z etyki?</a:t>
            </a:r>
          </a:p>
          <a:p>
            <a:r>
              <a:rPr lang="pl-PL" dirty="0">
                <a:latin typeface="+mj-lt"/>
              </a:rPr>
              <a:t>Co trzeba posiadać aby dobrze uczyć etyki:</a:t>
            </a:r>
          </a:p>
          <a:p>
            <a:r>
              <a:rPr lang="pl-PL" dirty="0">
                <a:latin typeface="+mj-lt"/>
              </a:rPr>
              <a:t>Wiedza</a:t>
            </a:r>
          </a:p>
          <a:p>
            <a:r>
              <a:rPr lang="pl-PL" dirty="0">
                <a:latin typeface="+mj-lt"/>
              </a:rPr>
              <a:t>Umiejętności </a:t>
            </a:r>
          </a:p>
          <a:p>
            <a:r>
              <a:rPr lang="pl-PL" dirty="0">
                <a:latin typeface="+mj-lt"/>
              </a:rPr>
              <a:t>Kompetencje społeczne </a:t>
            </a:r>
          </a:p>
          <a:p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963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solidFill>
                  <a:prstClr val="white"/>
                </a:solidFill>
              </a:rPr>
              <a:t>Etyka a obraz świata (współczesny) 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9287" y="2367756"/>
            <a:ext cx="5810250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5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A jak to jest z tą moralnością </a:t>
            </a:r>
            <a:br>
              <a:rPr lang="pl-PL" dirty="0"/>
            </a:br>
            <a:r>
              <a:rPr lang="pl-PL" dirty="0"/>
              <a:t>w praktyce? Co mówią badania.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Clr>
                <a:srgbClr val="6A3A20"/>
              </a:buClr>
              <a:buSzTx/>
              <a:buNone/>
            </a:pPr>
            <a:r>
              <a:rPr lang="pl-PL" dirty="0">
                <a:latin typeface="+mj-lt"/>
              </a:rPr>
              <a:t>Na stronie Polityki zadano internautom pytanie o to, które według nich </a:t>
            </a:r>
            <a:r>
              <a:rPr lang="pl-PL" b="1" dirty="0">
                <a:latin typeface="+mj-lt"/>
              </a:rPr>
              <a:t>kompetencje są najbardziej pożądane do życia we współczesnym świecie</a:t>
            </a:r>
            <a:r>
              <a:rPr lang="pl-PL" dirty="0">
                <a:latin typeface="+mj-lt"/>
              </a:rPr>
              <a:t>. </a:t>
            </a:r>
          </a:p>
          <a:p>
            <a:pPr marL="0" lvl="0" indent="0">
              <a:buClr>
                <a:srgbClr val="6A3A20"/>
              </a:buClr>
              <a:buSzTx/>
              <a:buNone/>
            </a:pPr>
            <a:r>
              <a:rPr lang="pl-PL" dirty="0">
                <a:latin typeface="+mj-lt"/>
              </a:rPr>
              <a:t>  </a:t>
            </a:r>
            <a:r>
              <a:rPr lang="pl-PL" b="1" dirty="0">
                <a:latin typeface="+mj-lt"/>
              </a:rPr>
              <a:t>Za najbardziej przydatne respondenci uznali: 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dirty="0">
                <a:latin typeface="+mj-lt"/>
              </a:rPr>
              <a:t>założyć konto bankowe, zainstalować urządzenie na podstawie instrukcji, 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dirty="0">
                <a:latin typeface="+mj-lt"/>
              </a:rPr>
              <a:t>znaleźć błyskawicznie informacje w Internecie i w tradycyjnych źródłach, 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dirty="0">
                <a:latin typeface="+mj-lt"/>
              </a:rPr>
              <a:t>używać programów typu Word czy Excel, napisać CV, 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dirty="0">
                <a:latin typeface="+mj-lt"/>
              </a:rPr>
              <a:t>wybrać dla siebie odpowiednią literaturę.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24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/>
              <a:t>Wnioski z ankiety. </a:t>
            </a:r>
            <a:br>
              <a:rPr lang="pl-PL" sz="2800" b="1" dirty="0"/>
            </a:br>
            <a:r>
              <a:rPr lang="pl-PL" sz="2800" b="1" dirty="0"/>
              <a:t>Jest problem z kompetencjami moralnymi?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endParaRPr lang="pl-PL" sz="3200" dirty="0">
              <a:latin typeface="+mj-lt"/>
            </a:endParaRP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sz="3200" dirty="0">
                <a:latin typeface="+mj-lt"/>
              </a:rPr>
              <a:t>10 % deklarowało, że potrafi dać łapówkę 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sz="3200" dirty="0">
                <a:latin typeface="+mj-lt"/>
              </a:rPr>
              <a:t>40% deklarowało, że chciałoby nauczyć się dawać łapówki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sz="3200" dirty="0">
                <a:latin typeface="+mj-lt"/>
              </a:rPr>
              <a:t>40% deklarowało, że potrafi korzystać ze znajomości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sz="3200" dirty="0">
                <a:latin typeface="+mj-lt"/>
              </a:rPr>
              <a:t>65% deklarowało, że w zależności od sytuacji potrafi kłamać </a:t>
            </a:r>
          </a:p>
          <a:p>
            <a:pPr marL="246888" lvl="0" indent="-246888">
              <a:buClr>
                <a:srgbClr val="6A3A20"/>
              </a:buClr>
              <a:buSzTx/>
              <a:buFont typeface="Arial" pitchFamily="34" charset="0"/>
              <a:buChar char="•"/>
            </a:pPr>
            <a:r>
              <a:rPr lang="pl-PL" sz="3200" dirty="0">
                <a:latin typeface="+mj-lt"/>
              </a:rPr>
              <a:t>25% oceniło, że wręcz trzeba umieć kłamać aby ratować siebie.  </a:t>
            </a:r>
          </a:p>
        </p:txBody>
      </p:sp>
    </p:spTree>
    <p:extLst>
      <p:ext uri="{BB962C8B-B14F-4D97-AF65-F5344CB8AC3E}">
        <p14:creationId xmlns:p14="http://schemas.microsoft.com/office/powerpoint/2010/main" val="20400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/>
              <a:t>O jakie kompetencje tak naprawdę ludziom (młodym?)chodzi?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772816"/>
            <a:ext cx="9144000" cy="4752528"/>
          </a:xfrm>
        </p:spPr>
        <p:txBody>
          <a:bodyPr>
            <a:normAutofit fontScale="77500" lnSpcReduction="20000"/>
          </a:bodyPr>
          <a:lstStyle/>
          <a:p>
            <a:endParaRPr lang="pl-PL" dirty="0"/>
          </a:p>
          <a:p>
            <a:r>
              <a:rPr lang="pl-PL" sz="3600" dirty="0">
                <a:latin typeface="+mj-lt"/>
              </a:rPr>
              <a:t>Czy naprawdę ludzie zabiegają o rozwój kompetencji moralnych? Czy aż tak bardzo zależy np. na tym aby być uczciwym i przyzwoitym np. w stosunku do własnego męża, żony, sąsiada itp..</a:t>
            </a:r>
          </a:p>
          <a:p>
            <a:r>
              <a:rPr lang="pl-PL" sz="3600" dirty="0">
                <a:latin typeface="+mj-lt"/>
              </a:rPr>
              <a:t>A może jest właśnie tak jak pokazuje ankieta, że ludzie bardziej zainteresowani są kształtowaniem tzw. kompetencji instrumentalnych?</a:t>
            </a:r>
          </a:p>
          <a:p>
            <a:r>
              <a:rPr lang="pl-PL" sz="3600" dirty="0">
                <a:latin typeface="+mj-lt"/>
              </a:rPr>
              <a:t>Kompetencje instrumentalne są bardziej cenione społecznie niż kompetencje etyczne, dotyczące np. dobrego charakteru, bycia uczciwym, sprawiedliwym.</a:t>
            </a:r>
          </a:p>
          <a:p>
            <a:r>
              <a:rPr lang="pl-PL" sz="3600" dirty="0">
                <a:latin typeface="+mj-lt"/>
              </a:rPr>
              <a:t>Czy cnota moralna (etyczna) jest dziś w cenie, czy może liczą się sprawności prakseologiczne, użytecznościowe, które pokazują jak skutecznie możemy osiągać cele.  </a:t>
            </a:r>
          </a:p>
        </p:txBody>
      </p:sp>
    </p:spTree>
    <p:extLst>
      <p:ext uri="{BB962C8B-B14F-4D97-AF65-F5344CB8AC3E}">
        <p14:creationId xmlns:p14="http://schemas.microsoft.com/office/powerpoint/2010/main" val="277529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moralność?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4" y="1844824"/>
            <a:ext cx="9756574" cy="4680520"/>
          </a:xfrm>
        </p:spPr>
        <p:txBody>
          <a:bodyPr>
            <a:normAutofit fontScale="92500" lnSpcReduction="20000"/>
          </a:bodyPr>
          <a:lstStyle/>
          <a:p>
            <a:endParaRPr lang="pl-PL" dirty="0"/>
          </a:p>
          <a:p>
            <a:r>
              <a:rPr lang="pl-PL" dirty="0">
                <a:latin typeface="+mj-lt"/>
              </a:rPr>
              <a:t>Trudności w jednoznacznym zdefiniowaniu moralności.</a:t>
            </a:r>
          </a:p>
          <a:p>
            <a:r>
              <a:rPr lang="pl-PL" dirty="0">
                <a:latin typeface="+mj-lt"/>
              </a:rPr>
              <a:t>Wieloaspektowość moralności. Co składa się na moralność?</a:t>
            </a:r>
          </a:p>
          <a:p>
            <a:r>
              <a:rPr lang="pl-PL" dirty="0">
                <a:latin typeface="+mj-lt"/>
              </a:rPr>
              <a:t>Moralność przeżywana, moralność jako fakt społeczny (struktura), moralność jako fakt kulturowy (nie ma kultury bez moralności), moralność jako smar, który zabezpiecza przed konfliktami i tarciami społecznymi. </a:t>
            </a:r>
          </a:p>
          <a:p>
            <a:r>
              <a:rPr lang="pl-PL" dirty="0">
                <a:latin typeface="+mj-lt"/>
              </a:rPr>
              <a:t>Moralność ogólna ( podzielana przez np. grupę społeczną)</a:t>
            </a:r>
          </a:p>
          <a:p>
            <a:r>
              <a:rPr lang="pl-PL" dirty="0">
                <a:latin typeface="+mj-lt"/>
              </a:rPr>
              <a:t>Moralność zawodowa ( np. lekarzy, nauczycieli) </a:t>
            </a:r>
          </a:p>
          <a:p>
            <a:r>
              <a:rPr lang="pl-PL" dirty="0">
                <a:latin typeface="+mj-lt"/>
              </a:rPr>
              <a:t>Moralność indywidualna lub zindywidualizowana (moja prywatna moralność) </a:t>
            </a:r>
          </a:p>
          <a:p>
            <a:r>
              <a:rPr lang="pl-PL" dirty="0">
                <a:latin typeface="+mj-lt"/>
              </a:rPr>
              <a:t>Nihilizm moralny – czy istnieje?  </a:t>
            </a:r>
          </a:p>
        </p:txBody>
      </p:sp>
    </p:spTree>
    <p:extLst>
      <p:ext uri="{BB962C8B-B14F-4D97-AF65-F5344CB8AC3E}">
        <p14:creationId xmlns:p14="http://schemas.microsoft.com/office/powerpoint/2010/main" val="271560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Treściowa (strukturalna) zawartość moralności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01924" y="1700808"/>
            <a:ext cx="9684566" cy="4968552"/>
          </a:xfrm>
        </p:spPr>
        <p:txBody>
          <a:bodyPr>
            <a:normAutofit fontScale="77500" lnSpcReduction="20000"/>
          </a:bodyPr>
          <a:lstStyle/>
          <a:p>
            <a:r>
              <a:rPr lang="pl-PL" sz="4000" b="1" dirty="0">
                <a:latin typeface="+mj-lt"/>
              </a:rPr>
              <a:t>Normy moralne - ogólne i szczegółowe</a:t>
            </a:r>
            <a:r>
              <a:rPr lang="pl-PL" sz="4000" dirty="0">
                <a:latin typeface="+mj-lt"/>
              </a:rPr>
              <a:t>. ( np. Nie zabijaj, Nie kłam, Zawsze pomagaj w nieszczęściu) </a:t>
            </a:r>
          </a:p>
          <a:p>
            <a:r>
              <a:rPr lang="pl-PL" sz="4000" b="1" dirty="0">
                <a:latin typeface="+mj-lt"/>
              </a:rPr>
              <a:t>Oceny moralne określonych działań</a:t>
            </a:r>
            <a:r>
              <a:rPr lang="pl-PL" sz="4000" dirty="0">
                <a:latin typeface="+mj-lt"/>
              </a:rPr>
              <a:t>, postaw. ( np. Stosowanie antykoncepcji jest złe, chodzenie na marsze LGBT jest naganne itp.) </a:t>
            </a:r>
          </a:p>
          <a:p>
            <a:r>
              <a:rPr lang="pl-PL" sz="4000" b="1" dirty="0">
                <a:latin typeface="+mj-lt"/>
              </a:rPr>
              <a:t>Doświadczenia emocji moralnych </a:t>
            </a:r>
            <a:r>
              <a:rPr lang="pl-PL" sz="4000" dirty="0">
                <a:latin typeface="+mj-lt"/>
              </a:rPr>
              <a:t>( np. wyrzuty sumienia).</a:t>
            </a:r>
          </a:p>
          <a:p>
            <a:r>
              <a:rPr lang="pl-PL" sz="4000" b="1" dirty="0">
                <a:latin typeface="+mj-lt"/>
              </a:rPr>
              <a:t>Reguły (bezwzględne i względne) i zasady  praktycznego postępowania. </a:t>
            </a:r>
          </a:p>
          <a:p>
            <a:r>
              <a:rPr lang="pl-PL" sz="4000" b="1" dirty="0">
                <a:latin typeface="+mj-lt"/>
              </a:rPr>
              <a:t>Imperatywy moralne </a:t>
            </a:r>
            <a:r>
              <a:rPr lang="pl-PL" sz="4000" dirty="0">
                <a:latin typeface="+mj-lt"/>
              </a:rPr>
              <a:t>(dotyczące np. powinności) (np. Powinienem być wierny/a żonie, mężowi)</a:t>
            </a:r>
          </a:p>
          <a:p>
            <a:r>
              <a:rPr lang="pl-PL" sz="4000" b="1" dirty="0">
                <a:latin typeface="+mj-lt"/>
              </a:rPr>
              <a:t>Idee moralne, wzniosłe metafory </a:t>
            </a:r>
            <a:r>
              <a:rPr lang="pl-PL" sz="4000" dirty="0">
                <a:latin typeface="+mj-lt"/>
              </a:rPr>
              <a:t>itp., (np. Kochaj bliźniego, Drugi to brat/siostra itp) </a:t>
            </a:r>
          </a:p>
        </p:txBody>
      </p:sp>
    </p:spTree>
    <p:extLst>
      <p:ext uri="{BB962C8B-B14F-4D97-AF65-F5344CB8AC3E}">
        <p14:creationId xmlns:p14="http://schemas.microsoft.com/office/powerpoint/2010/main" val="28988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3297</Words>
  <Application>Microsoft Office PowerPoint</Application>
  <PresentationFormat>Niestandardowy</PresentationFormat>
  <Paragraphs>252</Paragraphs>
  <Slides>40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Corbel</vt:lpstr>
      <vt:lpstr>Wingdings 2</vt:lpstr>
      <vt:lpstr>Motyw pakietu Office</vt:lpstr>
      <vt:lpstr>  Piotr Duchliński   Etyka i dyskutowalność.                  O uzasadnieniu przekonań moralnych </vt:lpstr>
      <vt:lpstr>Warto być etycznym…? </vt:lpstr>
      <vt:lpstr>Potrzeba etyki/etyków  </vt:lpstr>
      <vt:lpstr>Specyfika nauczania etyki </vt:lpstr>
      <vt:lpstr>A jak to jest z tą moralnością  w praktyce? Co mówią badania.</vt:lpstr>
      <vt:lpstr>Wnioski z ankiety.  Jest problem z kompetencjami moralnymi?  </vt:lpstr>
      <vt:lpstr>O jakie kompetencje tak naprawdę ludziom (młodym?)chodzi?</vt:lpstr>
      <vt:lpstr>Co to jest moralność? </vt:lpstr>
      <vt:lpstr>Treściowa (strukturalna) zawartość moralności </vt:lpstr>
      <vt:lpstr>Treściowa (funkcjonalna)strona moralności  </vt:lpstr>
      <vt:lpstr>Formalna (genetyczna) strona moralności </vt:lpstr>
      <vt:lpstr>Jak dziś mówić o moralności?  Co się dzieje wokół nas? </vt:lpstr>
      <vt:lpstr>Sokrates jako ojciec etyki </vt:lpstr>
      <vt:lpstr>Etyka czy etyki?</vt:lpstr>
      <vt:lpstr>Co to jest etyka?</vt:lpstr>
      <vt:lpstr>Przykładowa definicja etyki </vt:lpstr>
      <vt:lpstr>Etyka a religia i teologia moralna </vt:lpstr>
      <vt:lpstr>Etyka a uzasadnienie</vt:lpstr>
      <vt:lpstr> Dyskutowalność </vt:lpstr>
      <vt:lpstr>Stanowisko Poppera </vt:lpstr>
      <vt:lpstr>Etyka a Dyskutowalność – K. R. Popper  </vt:lpstr>
      <vt:lpstr>Etyka a Dyskutowalność </vt:lpstr>
      <vt:lpstr>Realizm naiwny – psychologia społeczna a uzasadnienie w etyce  </vt:lpstr>
      <vt:lpstr>Dwa modele uczenia etyki – inicjacja </vt:lpstr>
      <vt:lpstr>Dwa modele nauczania etyki – promocja </vt:lpstr>
      <vt:lpstr>Opowiedzenie się za racjonalnością jako wybór moralny </vt:lpstr>
      <vt:lpstr>Argumenty etyczne nie są oczywiste!  </vt:lpstr>
      <vt:lpstr>Uzasadnienie w etyce  Postulat racji dostatecznej </vt:lpstr>
      <vt:lpstr>Prezentacja programu PowerPoint</vt:lpstr>
      <vt:lpstr>Uzasadnienie: mieć rację i mieć racje. </vt:lpstr>
      <vt:lpstr>Potrzeba uzasadnienia </vt:lpstr>
      <vt:lpstr> Struktura uzasadnienia w etyce </vt:lpstr>
      <vt:lpstr>Struktura uzasadnienia w etyce</vt:lpstr>
      <vt:lpstr>Jak badać moralność? </vt:lpstr>
      <vt:lpstr>Przedmiot etyki </vt:lpstr>
      <vt:lpstr>Przedmiot etyki  (wolne i rozumne działanie)  </vt:lpstr>
      <vt:lpstr>Prdmiot etyki  (wolnejest zbyt idealistyczne?  </vt:lpstr>
      <vt:lpstr>Jak dziś uprawiać etykę?</vt:lpstr>
      <vt:lpstr>Etyka a obraz świata (współczesny) </vt:lpstr>
      <vt:lpstr>Etyka a obraz świata (współczesny)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Układ Tytuł</dc:title>
  <dc:creator>Piotr</dc:creator>
  <cp:lastModifiedBy>Karolina Kalińska</cp:lastModifiedBy>
  <cp:revision>52</cp:revision>
  <dcterms:created xsi:type="dcterms:W3CDTF">2021-10-15T14:04:26Z</dcterms:created>
  <dcterms:modified xsi:type="dcterms:W3CDTF">2026-07-28T11:05:15Z</dcterms:modified>
</cp:coreProperties>
</file>